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1" r:id="rId1"/>
    <p:sldMasterId id="2147483729" r:id="rId2"/>
    <p:sldMasterId id="2147483731" r:id="rId3"/>
  </p:sldMasterIdLst>
  <p:notesMasterIdLst>
    <p:notesMasterId r:id="rId40"/>
  </p:notesMasterIdLst>
  <p:handoutMasterIdLst>
    <p:handoutMasterId r:id="rId41"/>
  </p:handoutMasterIdLst>
  <p:sldIdLst>
    <p:sldId id="519" r:id="rId4"/>
    <p:sldId id="580" r:id="rId5"/>
    <p:sldId id="581" r:id="rId6"/>
    <p:sldId id="583" r:id="rId7"/>
    <p:sldId id="584" r:id="rId8"/>
    <p:sldId id="601" r:id="rId9"/>
    <p:sldId id="604" r:id="rId10"/>
    <p:sldId id="616" r:id="rId11"/>
    <p:sldId id="605" r:id="rId12"/>
    <p:sldId id="648" r:id="rId13"/>
    <p:sldId id="646" r:id="rId14"/>
    <p:sldId id="649" r:id="rId15"/>
    <p:sldId id="639" r:id="rId16"/>
    <p:sldId id="640" r:id="rId17"/>
    <p:sldId id="641" r:id="rId18"/>
    <p:sldId id="587" r:id="rId19"/>
    <p:sldId id="591" r:id="rId20"/>
    <p:sldId id="622" r:id="rId21"/>
    <p:sldId id="651" r:id="rId22"/>
    <p:sldId id="638" r:id="rId23"/>
    <p:sldId id="652" r:id="rId24"/>
    <p:sldId id="642" r:id="rId25"/>
    <p:sldId id="643" r:id="rId26"/>
    <p:sldId id="627" r:id="rId27"/>
    <p:sldId id="629" r:id="rId28"/>
    <p:sldId id="595" r:id="rId29"/>
    <p:sldId id="600" r:id="rId30"/>
    <p:sldId id="636" r:id="rId31"/>
    <p:sldId id="631" r:id="rId32"/>
    <p:sldId id="644" r:id="rId33"/>
    <p:sldId id="645" r:id="rId34"/>
    <p:sldId id="602" r:id="rId35"/>
    <p:sldId id="560" r:id="rId36"/>
    <p:sldId id="603" r:id="rId37"/>
    <p:sldId id="272" r:id="rId38"/>
    <p:sldId id="532" r:id="rId39"/>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0C0C0"/>
    <a:srgbClr val="7F7F7F"/>
    <a:srgbClr val="2252A3"/>
    <a:srgbClr val="2869D7"/>
    <a:srgbClr val="FF66CC"/>
    <a:srgbClr val="FF33CC"/>
    <a:srgbClr val="CC0000"/>
    <a:srgbClr val="FFCC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6" autoAdjust="0"/>
    <p:restoredTop sz="93970" autoAdjust="0"/>
  </p:normalViewPr>
  <p:slideViewPr>
    <p:cSldViewPr snapToGrid="0">
      <p:cViewPr varScale="1">
        <p:scale>
          <a:sx n="95" d="100"/>
          <a:sy n="95" d="100"/>
        </p:scale>
        <p:origin x="118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5BF7E0-0ADD-FB44-BDA1-2F940975F2EF}"/>
              </a:ext>
            </a:extLst>
          </p:cNvPr>
          <p:cNvSpPr>
            <a:spLocks noGrp="1"/>
          </p:cNvSpPr>
          <p:nvPr>
            <p:ph type="hdr" sz="quarter"/>
          </p:nvPr>
        </p:nvSpPr>
        <p:spPr>
          <a:xfrm>
            <a:off x="0" y="0"/>
            <a:ext cx="3038475" cy="46513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B826B486-1B0D-192A-688E-14AAACE4A09C}"/>
              </a:ext>
            </a:extLst>
          </p:cNvPr>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CDA8D99-1AF0-42B2-9771-5E01112CE26A}" type="datetimeFigureOut">
              <a:rPr lang="en-US"/>
              <a:pPr>
                <a:defRPr/>
              </a:pPr>
              <a:t>11/20/2023</a:t>
            </a:fld>
            <a:endParaRPr lang="en-US" dirty="0"/>
          </a:p>
        </p:txBody>
      </p:sp>
      <p:sp>
        <p:nvSpPr>
          <p:cNvPr id="4" name="Footer Placeholder 3">
            <a:extLst>
              <a:ext uri="{FF2B5EF4-FFF2-40B4-BE49-F238E27FC236}">
                <a16:creationId xmlns:a16="http://schemas.microsoft.com/office/drawing/2014/main" id="{3526981C-AB91-5FB8-DAE6-4A02D371B43B}"/>
              </a:ext>
            </a:extLst>
          </p:cNvPr>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49AFD176-0CC7-6FC3-BCFF-C96FECE49BBE}"/>
              </a:ext>
            </a:extLst>
          </p:cNvPr>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674E3D3-2896-486F-9EBC-21E5F1CF9CD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C07DC4-6D6E-C356-B02C-2405CA8E51FD}"/>
              </a:ext>
            </a:extLst>
          </p:cNvPr>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6C9D1430-C836-A4FC-A1FE-772D740B0372}"/>
              </a:ext>
            </a:extLst>
          </p:cNvPr>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25A0AA90-7909-4ED3-A690-771A32652BA8}" type="datetimeFigureOut">
              <a:rPr lang="en-US"/>
              <a:pPr>
                <a:defRPr/>
              </a:pPr>
              <a:t>11/20/2023</a:t>
            </a:fld>
            <a:endParaRPr lang="en-US" dirty="0"/>
          </a:p>
        </p:txBody>
      </p:sp>
      <p:sp>
        <p:nvSpPr>
          <p:cNvPr id="4" name="Slide Image Placeholder 3">
            <a:extLst>
              <a:ext uri="{FF2B5EF4-FFF2-40B4-BE49-F238E27FC236}">
                <a16:creationId xmlns:a16="http://schemas.microsoft.com/office/drawing/2014/main" id="{F87E4421-FFFF-A034-BF6D-181518493C4C}"/>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a:extLst>
              <a:ext uri="{FF2B5EF4-FFF2-40B4-BE49-F238E27FC236}">
                <a16:creationId xmlns:a16="http://schemas.microsoft.com/office/drawing/2014/main" id="{D440A10C-02A3-286E-4FDF-C1008A6362D2}"/>
              </a:ext>
            </a:extLst>
          </p:cNvPr>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C209929-E4C1-8AF8-C163-4EF4F1A2161B}"/>
              </a:ext>
            </a:extLst>
          </p:cNvPr>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146994DA-3743-22C1-1545-E3D75AE0BC05}"/>
              </a:ext>
            </a:extLst>
          </p:cNvPr>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smtClean="0"/>
            </a:lvl1pPr>
          </a:lstStyle>
          <a:p>
            <a:pPr>
              <a:defRPr/>
            </a:pPr>
            <a:fld id="{FAECDA16-8938-478E-BA18-1E5A7D82E54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HSPA – High Speed Packet Access</a:t>
            </a:r>
          </a:p>
        </p:txBody>
      </p:sp>
      <p:sp>
        <p:nvSpPr>
          <p:cNvPr id="4" name="Slide Number Placeholder 3"/>
          <p:cNvSpPr>
            <a:spLocks noGrp="1"/>
          </p:cNvSpPr>
          <p:nvPr>
            <p:ph type="sldNum" sz="quarter" idx="5"/>
          </p:nvPr>
        </p:nvSpPr>
        <p:spPr/>
        <p:txBody>
          <a:bodyPr/>
          <a:lstStyle/>
          <a:p>
            <a:pPr>
              <a:defRPr/>
            </a:pPr>
            <a:fld id="{FAECDA16-8938-478E-BA18-1E5A7D82E54B}" type="slidenum">
              <a:rPr lang="en-US" altLang="en-US" smtClean="0"/>
              <a:pPr>
                <a:defRPr/>
              </a:pPr>
              <a:t>24</a:t>
            </a:fld>
            <a:endParaRPr lang="en-US" altLang="en-US"/>
          </a:p>
        </p:txBody>
      </p:sp>
    </p:spTree>
    <p:extLst>
      <p:ext uri="{BB962C8B-B14F-4D97-AF65-F5344CB8AC3E}">
        <p14:creationId xmlns:p14="http://schemas.microsoft.com/office/powerpoint/2010/main" val="64607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This map includes a heatmap layer that visualizes data distribution across various geographic regions. The color scheme employs warmer shades such as red and orange to signify higher levels of scores in specific areas. These scores range from 1, indicating minimal restrictions, to 11, signifying the highest level of restrictions. Upon examining the plotted data, it becomes evident that Asia and the Middle East exhibit notably high levels of internet usage restrictions.</a:t>
            </a:r>
            <a:endParaRPr lang="en-US" dirty="0"/>
          </a:p>
        </p:txBody>
      </p:sp>
      <p:sp>
        <p:nvSpPr>
          <p:cNvPr id="4" name="Slide Number Placeholder 3"/>
          <p:cNvSpPr>
            <a:spLocks noGrp="1"/>
          </p:cNvSpPr>
          <p:nvPr>
            <p:ph type="sldNum" sz="quarter" idx="5"/>
          </p:nvPr>
        </p:nvSpPr>
        <p:spPr/>
        <p:txBody>
          <a:bodyPr/>
          <a:lstStyle/>
          <a:p>
            <a:pPr>
              <a:defRPr/>
            </a:pPr>
            <a:fld id="{FAECDA16-8938-478E-BA18-1E5A7D82E54B}" type="slidenum">
              <a:rPr lang="en-US" altLang="en-US" smtClean="0"/>
              <a:pPr>
                <a:defRPr/>
              </a:pPr>
              <a:t>29</a:t>
            </a:fld>
            <a:endParaRPr lang="en-US" altLang="en-US"/>
          </a:p>
        </p:txBody>
      </p:sp>
    </p:spTree>
    <p:extLst>
      <p:ext uri="{BB962C8B-B14F-4D97-AF65-F5344CB8AC3E}">
        <p14:creationId xmlns:p14="http://schemas.microsoft.com/office/powerpoint/2010/main" val="237543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7B7CED3-C863-AECF-C2F9-D0782C1878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FE1852CD-ABB0-18FE-B08E-C154A09F28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AA7B6655-093F-A1C2-4CDF-EA25B6079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7EF865-69A0-4F7B-981D-EB5C01F4C80F}" type="slidenum">
              <a:rPr lang="en-US" altLang="en-US"/>
              <a:pPr>
                <a:spcBef>
                  <a:spcPct val="0"/>
                </a:spcBef>
              </a:pPr>
              <a:t>33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22F5804F-E973-41ED-E61C-4D630A9F65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DB8717E5-E38E-B4B7-A02C-C33F29290E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Cross-section between Tech and Ops</a:t>
            </a:r>
          </a:p>
        </p:txBody>
      </p:sp>
      <p:sp>
        <p:nvSpPr>
          <p:cNvPr id="26628" name="Slide Number Placeholder 3">
            <a:extLst>
              <a:ext uri="{FF2B5EF4-FFF2-40B4-BE49-F238E27FC236}">
                <a16:creationId xmlns:a16="http://schemas.microsoft.com/office/drawing/2014/main" id="{494A989C-0091-4810-23EB-1846C178D8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4458BAB-6373-494A-B9A8-92F4A85DE18B}" type="slidenum">
              <a:rPr lang="en-US" altLang="en-US"/>
              <a:pPr/>
              <a:t>35</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6714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4C740B-B733-C695-A287-5C4129A05A13}"/>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68E692E5-0942-4FD0-BC85-8228C0D26CD5}"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2574152310"/>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5720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84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4495800"/>
            <a:ext cx="6019800" cy="10668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4141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6817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152400" y="152401"/>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bg1"/>
                </a:solidFill>
                <a:latin typeface="Calibri" pitchFamily="34" charset="0"/>
                <a:ea typeface="+mj-ea"/>
                <a:cs typeface="Calibri" pitchFamily="34" charset="0"/>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C981F8C7-02FF-3F6D-6433-7DCB6832EC0F}"/>
              </a:ext>
            </a:extLst>
          </p:cNvPr>
          <p:cNvSpPr>
            <a:spLocks noGrp="1"/>
          </p:cNvSpPr>
          <p:nvPr>
            <p:ph type="sldNum" sz="quarter" idx="10"/>
          </p:nvPr>
        </p:nvSpPr>
        <p:spPr>
          <a:xfrm>
            <a:off x="66294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79B00482-8F08-477C-8DA6-E8CD4350ECCF}" type="slidenum">
              <a:rPr lang="en-US" altLang="en-US"/>
              <a:pPr>
                <a:defRPr/>
              </a:pPr>
              <a:t>‹#›</a:t>
            </a:fld>
            <a:endParaRPr lang="en-US" altLang="en-US"/>
          </a:p>
        </p:txBody>
      </p:sp>
    </p:spTree>
    <p:extLst>
      <p:ext uri="{BB962C8B-B14F-4D97-AF65-F5344CB8AC3E}">
        <p14:creationId xmlns:p14="http://schemas.microsoft.com/office/powerpoint/2010/main" val="233983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390650"/>
          </a:xfrm>
          <a:prstGeom prst="rect">
            <a:avLst/>
          </a:prstGeom>
        </p:spPr>
        <p:txBody>
          <a:bodyPr/>
          <a:lstStyle>
            <a:lvl1pPr algn="l">
              <a:defRPr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28115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B4D98-C0FE-D92B-AFB5-58FA13EF1D7C}"/>
              </a:ext>
            </a:extLst>
          </p:cNvPr>
          <p:cNvSpPr txBox="1">
            <a:spLocks noChangeArrowheads="1"/>
          </p:cNvSpPr>
          <p:nvPr userDrawn="1"/>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7767D59C-44B7-4C1D-B426-6C67BF7E8690}" type="slidenum">
              <a:rPr lang="en-US" altLang="en-US" sz="1200" b="1" smtClean="0">
                <a:solidFill>
                  <a:srgbClr val="717171"/>
                </a:solidFill>
              </a:rPr>
              <a:pPr algn="r" eaLnBrk="1" hangingPunct="1">
                <a:defRPr/>
              </a:pPr>
              <a:t>‹#›</a:t>
            </a:fld>
            <a:endParaRPr lang="en-US" altLang="en-US" sz="1200" b="1">
              <a:solidFill>
                <a:srgbClr val="717171"/>
              </a:solidFill>
            </a:endParaRPr>
          </a:p>
        </p:txBody>
      </p:sp>
      <p:sp>
        <p:nvSpPr>
          <p:cNvPr id="2" name="Title 1"/>
          <p:cNvSpPr>
            <a:spLocks noGrp="1"/>
          </p:cNvSpPr>
          <p:nvPr>
            <p:ph type="title"/>
          </p:nvPr>
        </p:nvSpPr>
        <p:spPr>
          <a:xfrm>
            <a:off x="152400" y="228600"/>
            <a:ext cx="8480425" cy="533400"/>
          </a:xfrm>
          <a:prstGeom prst="rect">
            <a:avLst/>
          </a:prstGeom>
        </p:spPr>
        <p:txBody>
          <a:bodyPr/>
          <a:lstStyle>
            <a:lvl1pPr algn="l" rtl="0" eaLnBrk="0" fontAlgn="base" hangingPunct="0">
              <a:lnSpc>
                <a:spcPct val="80000"/>
              </a:lnSpc>
              <a:spcBef>
                <a:spcPct val="0"/>
              </a:spcBef>
              <a:spcAft>
                <a:spcPct val="0"/>
              </a:spcAft>
              <a:defRPr lang="en-US" sz="2800" b="1" dirty="0">
                <a:solidFill>
                  <a:schemeClr val="accent1"/>
                </a:solidFill>
                <a:latin typeface="Calibri" pitchFamily="34" charset="0"/>
                <a:ea typeface="+mj-ea"/>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85781080"/>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14">
            <a:extLst>
              <a:ext uri="{FF2B5EF4-FFF2-40B4-BE49-F238E27FC236}">
                <a16:creationId xmlns:a16="http://schemas.microsoft.com/office/drawing/2014/main" id="{6FFC17B2-13D1-A001-F497-4F18DF418CED}"/>
              </a:ext>
            </a:extLst>
          </p:cNvPr>
          <p:cNvSpPr>
            <a:spLocks noChangeAspect="1" noChangeArrowheads="1"/>
          </p:cNvSpPr>
          <p:nvPr/>
        </p:nvSpPr>
        <p:spPr bwMode="auto">
          <a:xfrm>
            <a:off x="0" y="0"/>
            <a:ext cx="9137650" cy="320675"/>
          </a:xfrm>
          <a:prstGeom prst="rect">
            <a:avLst/>
          </a:prstGeom>
          <a:noFill/>
          <a:ln>
            <a:noFill/>
          </a:ln>
        </p:spPr>
        <p:txBody>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defRPr/>
            </a:pPr>
            <a:endParaRPr lang="en-US" altLang="en-US">
              <a:cs typeface="+mn-cs"/>
            </a:endParaRPr>
          </a:p>
        </p:txBody>
      </p:sp>
      <p:pic>
        <p:nvPicPr>
          <p:cNvPr id="3" name="Picture 2" descr="A black and white background&#10;&#10;Description automatically generated">
            <a:extLst>
              <a:ext uri="{FF2B5EF4-FFF2-40B4-BE49-F238E27FC236}">
                <a16:creationId xmlns:a16="http://schemas.microsoft.com/office/drawing/2014/main" id="{027BEE7C-5FCF-CD1E-B62E-76CBB4AA849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6" r:id="rId1"/>
    <p:sldLayoutId id="2147483991" r:id="rId2"/>
    <p:sldLayoutId id="2147483987" r:id="rId3"/>
    <p:sldLayoutId id="2147483988" r:id="rId4"/>
    <p:sldLayoutId id="2147483994" r:id="rId5"/>
    <p:sldLayoutId id="2147483999" r:id="rId6"/>
  </p:sldLayoutIdLst>
  <p:transition>
    <p:fade/>
  </p:transition>
  <p:hf hdr="0" ftr="0" dt="0"/>
  <p:txStyles>
    <p:titleStyle>
      <a:lvl1pPr algn="l" rtl="0" eaLnBrk="0" fontAlgn="base" hangingPunct="0">
        <a:lnSpc>
          <a:spcPct val="80000"/>
        </a:lnSpc>
        <a:spcBef>
          <a:spcPct val="0"/>
        </a:spcBef>
        <a:spcAft>
          <a:spcPct val="0"/>
        </a:spcAft>
        <a:defRPr sz="3400" b="1">
          <a:solidFill>
            <a:schemeClr val="bg1"/>
          </a:solidFill>
          <a:latin typeface="+mj-lt"/>
          <a:ea typeface="+mj-ea"/>
          <a:cs typeface="+mj-cs"/>
        </a:defRPr>
      </a:lvl1pPr>
      <a:lvl2pPr algn="l" rtl="0" eaLnBrk="0" fontAlgn="base" hangingPunct="0">
        <a:lnSpc>
          <a:spcPct val="80000"/>
        </a:lnSpc>
        <a:spcBef>
          <a:spcPct val="0"/>
        </a:spcBef>
        <a:spcAft>
          <a:spcPct val="0"/>
        </a:spcAft>
        <a:defRPr sz="3400" b="1">
          <a:solidFill>
            <a:schemeClr val="bg1"/>
          </a:solidFill>
          <a:latin typeface="Calibri" pitchFamily="34" charset="0"/>
        </a:defRPr>
      </a:lvl2pPr>
      <a:lvl3pPr algn="l" rtl="0" eaLnBrk="0" fontAlgn="base" hangingPunct="0">
        <a:lnSpc>
          <a:spcPct val="80000"/>
        </a:lnSpc>
        <a:spcBef>
          <a:spcPct val="0"/>
        </a:spcBef>
        <a:spcAft>
          <a:spcPct val="0"/>
        </a:spcAft>
        <a:defRPr sz="3400" b="1">
          <a:solidFill>
            <a:schemeClr val="bg1"/>
          </a:solidFill>
          <a:latin typeface="Calibri" pitchFamily="34" charset="0"/>
        </a:defRPr>
      </a:lvl3pPr>
      <a:lvl4pPr algn="l" rtl="0" eaLnBrk="0" fontAlgn="base" hangingPunct="0">
        <a:lnSpc>
          <a:spcPct val="80000"/>
        </a:lnSpc>
        <a:spcBef>
          <a:spcPct val="0"/>
        </a:spcBef>
        <a:spcAft>
          <a:spcPct val="0"/>
        </a:spcAft>
        <a:defRPr sz="3400" b="1">
          <a:solidFill>
            <a:schemeClr val="bg1"/>
          </a:solidFill>
          <a:latin typeface="Calibri" pitchFamily="34" charset="0"/>
        </a:defRPr>
      </a:lvl4pPr>
      <a:lvl5pPr algn="l" rtl="0" eaLnBrk="0" fontAlgn="base" hangingPunct="0">
        <a:lnSpc>
          <a:spcPct val="80000"/>
        </a:lnSpc>
        <a:spcBef>
          <a:spcPct val="0"/>
        </a:spcBef>
        <a:spcAft>
          <a:spcPct val="0"/>
        </a:spcAft>
        <a:defRPr sz="3400" b="1">
          <a:solidFill>
            <a:schemeClr val="bg1"/>
          </a:solidFill>
          <a:latin typeface="Calibri" pitchFamily="34" charset="0"/>
        </a:defRPr>
      </a:lvl5pPr>
      <a:lvl6pPr marL="457200" algn="l" rtl="0" eaLnBrk="1" fontAlgn="base" hangingPunct="1">
        <a:lnSpc>
          <a:spcPct val="80000"/>
        </a:lnSpc>
        <a:spcBef>
          <a:spcPct val="0"/>
        </a:spcBef>
        <a:spcAft>
          <a:spcPct val="0"/>
        </a:spcAft>
        <a:defRPr sz="3400" b="1">
          <a:solidFill>
            <a:schemeClr val="bg1"/>
          </a:solidFill>
          <a:latin typeface="Arial" charset="0"/>
        </a:defRPr>
      </a:lvl6pPr>
      <a:lvl7pPr marL="914400" algn="l" rtl="0" eaLnBrk="1" fontAlgn="base" hangingPunct="1">
        <a:lnSpc>
          <a:spcPct val="80000"/>
        </a:lnSpc>
        <a:spcBef>
          <a:spcPct val="0"/>
        </a:spcBef>
        <a:spcAft>
          <a:spcPct val="0"/>
        </a:spcAft>
        <a:defRPr sz="3400" b="1">
          <a:solidFill>
            <a:schemeClr val="bg1"/>
          </a:solidFill>
          <a:latin typeface="Arial" charset="0"/>
        </a:defRPr>
      </a:lvl7pPr>
      <a:lvl8pPr marL="1371600" algn="l" rtl="0" eaLnBrk="1" fontAlgn="base" hangingPunct="1">
        <a:lnSpc>
          <a:spcPct val="80000"/>
        </a:lnSpc>
        <a:spcBef>
          <a:spcPct val="0"/>
        </a:spcBef>
        <a:spcAft>
          <a:spcPct val="0"/>
        </a:spcAft>
        <a:defRPr sz="3400" b="1">
          <a:solidFill>
            <a:schemeClr val="bg1"/>
          </a:solidFill>
          <a:latin typeface="Arial" charset="0"/>
        </a:defRPr>
      </a:lvl8pPr>
      <a:lvl9pPr marL="1828800" algn="l" rtl="0" eaLnBrk="1" fontAlgn="base" hangingPunct="1">
        <a:lnSpc>
          <a:spcPct val="80000"/>
        </a:lnSpc>
        <a:spcBef>
          <a:spcPct val="0"/>
        </a:spcBef>
        <a:spcAft>
          <a:spcPct val="0"/>
        </a:spcAft>
        <a:defRPr sz="3400" b="1">
          <a:solidFill>
            <a:schemeClr val="bg1"/>
          </a:solidFill>
          <a:latin typeface="Arial" charset="0"/>
        </a:defRPr>
      </a:lvl9pPr>
    </p:titleStyle>
    <p:bodyStyle>
      <a:lvl1pPr marL="292100" indent="-292100" algn="l" rtl="0" eaLnBrk="0" fontAlgn="base" hangingPunct="0">
        <a:lnSpc>
          <a:spcPct val="95000"/>
        </a:lnSpc>
        <a:spcBef>
          <a:spcPct val="20000"/>
        </a:spcBef>
        <a:spcAft>
          <a:spcPct val="0"/>
        </a:spcAft>
        <a:buClr>
          <a:srgbClr val="0C2074"/>
        </a:buClr>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lnSpc>
          <a:spcPct val="95000"/>
        </a:lnSpc>
        <a:spcBef>
          <a:spcPct val="20000"/>
        </a:spcBef>
        <a:spcAft>
          <a:spcPct val="0"/>
        </a:spcAft>
        <a:buClr>
          <a:srgbClr val="0C2074"/>
        </a:buClr>
        <a:buFont typeface="Arial" panose="020B0604020202020204" pitchFamily="34" charset="0"/>
        <a:buChar char="–"/>
        <a:defRPr sz="2600">
          <a:solidFill>
            <a:schemeClr val="tx1"/>
          </a:solidFill>
          <a:latin typeface="+mn-lt"/>
        </a:defRPr>
      </a:lvl2pPr>
      <a:lvl3pPr marL="11430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400">
          <a:solidFill>
            <a:schemeClr val="tx1"/>
          </a:solidFill>
          <a:latin typeface="+mn-lt"/>
        </a:defRPr>
      </a:lvl3pPr>
      <a:lvl4pPr marL="16002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200">
          <a:solidFill>
            <a:schemeClr val="tx1"/>
          </a:solidFill>
          <a:latin typeface="+mn-lt"/>
        </a:defRPr>
      </a:lvl4pPr>
      <a:lvl5pPr marL="2057400" indent="-228600" algn="l" rtl="0" eaLnBrk="0" fontAlgn="base" hangingPunct="0">
        <a:lnSpc>
          <a:spcPct val="95000"/>
        </a:lnSpc>
        <a:spcBef>
          <a:spcPct val="20000"/>
        </a:spcBef>
        <a:spcAft>
          <a:spcPct val="0"/>
        </a:spcAft>
        <a:buClr>
          <a:srgbClr val="0C2074"/>
        </a:buClr>
        <a:buFont typeface="Arial" panose="020B0604020202020204" pitchFamily="34" charset="0"/>
        <a:buChar char="–"/>
        <a:defRPr sz="2000">
          <a:solidFill>
            <a:schemeClr val="tx1"/>
          </a:solidFill>
          <a:latin typeface="+mn-lt"/>
        </a:defRPr>
      </a:lvl5pPr>
      <a:lvl6pPr marL="25146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6pPr>
      <a:lvl7pPr marL="29718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7pPr>
      <a:lvl8pPr marL="34290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8pPr>
      <a:lvl9pPr marL="3886200" indent="-228600" algn="l" rtl="0" eaLnBrk="1" fontAlgn="base" hangingPunct="1">
        <a:lnSpc>
          <a:spcPct val="95000"/>
        </a:lnSpc>
        <a:spcBef>
          <a:spcPct val="20000"/>
        </a:spcBef>
        <a:spcAft>
          <a:spcPct val="0"/>
        </a:spcAft>
        <a:buClr>
          <a:srgbClr val="0C2074"/>
        </a:buClr>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923AA2-85A2-9FDD-0746-18061CC60CDE}"/>
              </a:ext>
            </a:extLst>
          </p:cNvPr>
          <p:cNvSpPr txBox="1">
            <a:spLocks noChangeArrowheads="1"/>
          </p:cNvSpPr>
          <p:nvPr/>
        </p:nvSpPr>
        <p:spPr bwMode="auto">
          <a:xfrm>
            <a:off x="7239000" y="6564313"/>
            <a:ext cx="1790700" cy="277812"/>
          </a:xfrm>
          <a:prstGeom prst="rect">
            <a:avLst/>
          </a:prstGeom>
          <a:noFill/>
          <a:ln>
            <a:noFill/>
          </a:ln>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fld id="{D69B4E59-344C-4014-96F8-CD82BB67FBB5}" type="slidenum">
              <a:rPr lang="en-US" altLang="en-US" sz="1200" b="1" smtClean="0">
                <a:solidFill>
                  <a:srgbClr val="717171"/>
                </a:solidFill>
              </a:rPr>
              <a:pPr algn="r" eaLnBrk="1" hangingPunct="1">
                <a:defRPr/>
              </a:pPr>
              <a:t>‹#›</a:t>
            </a:fld>
            <a:endParaRPr lang="en-US" altLang="en-US" sz="1200" b="1">
              <a:solidFill>
                <a:srgbClr val="717171"/>
              </a:solidFill>
            </a:endParaRPr>
          </a:p>
        </p:txBody>
      </p:sp>
      <p:pic>
        <p:nvPicPr>
          <p:cNvPr id="3" name="Picture 2" descr="A black and white background&#10;&#10;Description automatically generated">
            <a:extLst>
              <a:ext uri="{FF2B5EF4-FFF2-40B4-BE49-F238E27FC236}">
                <a16:creationId xmlns:a16="http://schemas.microsoft.com/office/drawing/2014/main" id="{22DEFD8E-CAB0-CE6B-5A2F-40BD3DC9C7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92" r:id="rId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lue and white wavy lines&#10;&#10;Description automatically generated">
            <a:extLst>
              <a:ext uri="{FF2B5EF4-FFF2-40B4-BE49-F238E27FC236}">
                <a16:creationId xmlns:a16="http://schemas.microsoft.com/office/drawing/2014/main" id="{8451FDA6-DFE4-FAC8-F6BB-3A7AFFE2116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989" r:id="rId1"/>
    <p:sldLayoutId id="2147483993"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2419350"/>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Usage</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4948992"/>
            <a:ext cx="9153526" cy="1229728"/>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086604"/>
            <a:ext cx="1982612"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Davin </a:t>
            </a:r>
            <a:r>
              <a:rPr lang="en-US" sz="1800" b="1" spc="-50" dirty="0" err="1">
                <a:solidFill>
                  <a:schemeClr val="accent1"/>
                </a:solidFill>
              </a:rPr>
              <a:t>Frankosky</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George </a:t>
            </a:r>
            <a:r>
              <a:rPr lang="en-US" sz="1800" b="1" spc="-50" dirty="0" err="1">
                <a:solidFill>
                  <a:schemeClr val="accent1"/>
                </a:solidFill>
              </a:rPr>
              <a:t>Liberatos</a:t>
            </a:r>
            <a:endParaRPr lang="en-US" sz="1800" b="1" spc="-50" dirty="0">
              <a:solidFill>
                <a:schemeClr val="accent1"/>
              </a:solidFill>
            </a:endParaRPr>
          </a:p>
          <a:p>
            <a:pPr eaLnBrk="1" fontAlgn="auto" hangingPunct="1">
              <a:lnSpc>
                <a:spcPts val="2300"/>
              </a:lnSpc>
              <a:spcBef>
                <a:spcPts val="0"/>
              </a:spcBef>
              <a:spcAft>
                <a:spcPts val="0"/>
              </a:spcAft>
              <a:buNone/>
              <a:defRPr/>
            </a:pPr>
            <a:r>
              <a:rPr lang="en-US" sz="1800" b="1" spc="-50" dirty="0">
                <a:solidFill>
                  <a:schemeClr val="accent1"/>
                </a:solidFill>
              </a:rPr>
              <a:t>· Alison Love </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086604"/>
            <a:ext cx="2390273" cy="872538"/>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Font typeface="Arial" pitchFamily="34" charset="0"/>
              <a:buNone/>
              <a:defRPr/>
            </a:pPr>
            <a:r>
              <a:rPr lang="en-US" sz="1800" b="1" spc="-50" dirty="0">
                <a:solidFill>
                  <a:schemeClr val="accent1"/>
                </a:solidFill>
              </a:rPr>
              <a:t>· Haylee McLean</a:t>
            </a:r>
          </a:p>
          <a:p>
            <a:pPr eaLnBrk="1" fontAlgn="auto" hangingPunct="1">
              <a:lnSpc>
                <a:spcPts val="2300"/>
              </a:lnSpc>
              <a:spcBef>
                <a:spcPts val="0"/>
              </a:spcBef>
              <a:spcAft>
                <a:spcPts val="0"/>
              </a:spcAft>
              <a:buNone/>
              <a:defRPr/>
            </a:pPr>
            <a:r>
              <a:rPr lang="en-US" sz="1800" b="1" spc="-50" dirty="0">
                <a:solidFill>
                  <a:schemeClr val="accent1"/>
                </a:solidFill>
              </a:rPr>
              <a:t>· Quentin O’Neal</a:t>
            </a:r>
          </a:p>
          <a:p>
            <a:pPr eaLnBrk="1" fontAlgn="auto" hangingPunct="1">
              <a:lnSpc>
                <a:spcPts val="2300"/>
              </a:lnSpc>
              <a:spcBef>
                <a:spcPts val="0"/>
              </a:spcBef>
              <a:spcAft>
                <a:spcPts val="0"/>
              </a:spcAft>
              <a:buNone/>
              <a:defRPr/>
            </a:pPr>
            <a:r>
              <a:rPr lang="en-US" sz="1800" b="1" spc="-50" dirty="0">
                <a:solidFill>
                  <a:schemeClr val="accent1"/>
                </a:solidFill>
              </a:rPr>
              <a:t>· Tia Scott</a:t>
            </a: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None/>
              <a:defRPr/>
            </a:pPr>
            <a:endParaRPr lang="en-US" sz="16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1600" b="1" spc="-50" dirty="0">
                <a:solidFill>
                  <a:schemeClr val="accent1"/>
                </a:solidFill>
              </a:rPr>
              <a:t> </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3F61D699-0EB5-7298-AD4C-72F0F4E0410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a:extLst>
              <a:ext uri="{FF2B5EF4-FFF2-40B4-BE49-F238E27FC236}">
                <a16:creationId xmlns:a16="http://schemas.microsoft.com/office/drawing/2014/main" id="{FC51F0A1-8543-FAAF-62CD-0495CCD190D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Education Level</a:t>
            </a:r>
          </a:p>
        </p:txBody>
      </p:sp>
      <p:pic>
        <p:nvPicPr>
          <p:cNvPr id="5" name="Picture 4">
            <a:extLst>
              <a:ext uri="{FF2B5EF4-FFF2-40B4-BE49-F238E27FC236}">
                <a16:creationId xmlns:a16="http://schemas.microsoft.com/office/drawing/2014/main" id="{9CF747DA-89AF-1A08-D314-7AD376FEBC1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19631" y="1735079"/>
            <a:ext cx="3441619" cy="2559340"/>
          </a:xfrm>
          <a:prstGeom prst="rect">
            <a:avLst/>
          </a:prstGeom>
        </p:spPr>
      </p:pic>
      <p:pic>
        <p:nvPicPr>
          <p:cNvPr id="10" name="Picture 9" descr="A graph of a graph with blue dots and a red line&#10;&#10;Description automatically generated">
            <a:extLst>
              <a:ext uri="{FF2B5EF4-FFF2-40B4-BE49-F238E27FC236}">
                <a16:creationId xmlns:a16="http://schemas.microsoft.com/office/drawing/2014/main" id="{5F255CD2-A91F-F43F-3D5F-CC932981E53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7752" y="1738927"/>
            <a:ext cx="3424377" cy="2555492"/>
          </a:xfrm>
          <a:prstGeom prst="rect">
            <a:avLst/>
          </a:prstGeom>
        </p:spPr>
      </p:pic>
      <p:sp>
        <p:nvSpPr>
          <p:cNvPr id="11" name="Rectangle 10">
            <a:extLst>
              <a:ext uri="{FF2B5EF4-FFF2-40B4-BE49-F238E27FC236}">
                <a16:creationId xmlns:a16="http://schemas.microsoft.com/office/drawing/2014/main" id="{7D1C341A-F795-E78F-69C9-0D1CD729A84F}"/>
              </a:ext>
            </a:extLst>
          </p:cNvPr>
          <p:cNvSpPr/>
          <p:nvPr/>
        </p:nvSpPr>
        <p:spPr>
          <a:xfrm>
            <a:off x="4820443" y="4657423"/>
            <a:ext cx="3732213" cy="1543949"/>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Internet Users by Education and Gender</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There is a large presence of less educated female users.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Male usage increases as education level increases.</a:t>
            </a:r>
          </a:p>
        </p:txBody>
      </p:sp>
      <p:sp>
        <p:nvSpPr>
          <p:cNvPr id="12" name="Rectangle 11">
            <a:extLst>
              <a:ext uri="{FF2B5EF4-FFF2-40B4-BE49-F238E27FC236}">
                <a16:creationId xmlns:a16="http://schemas.microsoft.com/office/drawing/2014/main" id="{22C5C36F-2FEC-0C82-6D06-171544B9ECB7}"/>
              </a:ext>
            </a:extLst>
          </p:cNvPr>
          <p:cNvSpPr/>
          <p:nvPr/>
        </p:nvSpPr>
        <p:spPr>
          <a:xfrm>
            <a:off x="742030" y="4657423"/>
            <a:ext cx="3732213" cy="1543949"/>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Education Level</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As average years of schooling increases, percentage of users also increases.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Education level and internet usage are positively correlated – the more educated people are, the more they use the internet.</a:t>
            </a:r>
          </a:p>
        </p:txBody>
      </p:sp>
    </p:spTree>
    <p:extLst>
      <p:ext uri="{BB962C8B-B14F-4D97-AF65-F5344CB8AC3E}">
        <p14:creationId xmlns:p14="http://schemas.microsoft.com/office/powerpoint/2010/main" val="4082833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D139-F979-D34F-F087-491CC87E1347}"/>
              </a:ext>
            </a:extLst>
          </p:cNvPr>
          <p:cNvSpPr>
            <a:spLocks noGrp="1"/>
          </p:cNvSpPr>
          <p:nvPr>
            <p:ph type="title"/>
          </p:nvPr>
        </p:nvSpPr>
        <p:spPr/>
        <p:txBody>
          <a:bodyPr/>
          <a:lstStyle/>
          <a:p>
            <a:r>
              <a:rPr lang="en-US" dirty="0"/>
              <a:t>Internet Access – Correlation Heatmap</a:t>
            </a:r>
          </a:p>
        </p:txBody>
      </p:sp>
      <p:pic>
        <p:nvPicPr>
          <p:cNvPr id="6146" name="Picture 2">
            <a:extLst>
              <a:ext uri="{FF2B5EF4-FFF2-40B4-BE49-F238E27FC236}">
                <a16:creationId xmlns:a16="http://schemas.microsoft.com/office/drawing/2014/main" id="{711539FB-0F92-2732-B89C-80E03B440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207" y="876300"/>
            <a:ext cx="6841128" cy="5753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A968921-5DA9-E933-59D4-2D3C99E3F661}"/>
              </a:ext>
            </a:extLst>
          </p:cNvPr>
          <p:cNvSpPr/>
          <p:nvPr/>
        </p:nvSpPr>
        <p:spPr bwMode="auto">
          <a:xfrm>
            <a:off x="2971800" y="1009650"/>
            <a:ext cx="4010025"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6" name="Rectangle 5">
            <a:extLst>
              <a:ext uri="{FF2B5EF4-FFF2-40B4-BE49-F238E27FC236}">
                <a16:creationId xmlns:a16="http://schemas.microsoft.com/office/drawing/2014/main" id="{C0DF58AB-4D11-3AC8-B519-0ED5497AC06E}"/>
              </a:ext>
            </a:extLst>
          </p:cNvPr>
          <p:cNvSpPr/>
          <p:nvPr/>
        </p:nvSpPr>
        <p:spPr bwMode="auto">
          <a:xfrm>
            <a:off x="3289301" y="2076450"/>
            <a:ext cx="304800"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7" name="Rectangle 6">
            <a:extLst>
              <a:ext uri="{FF2B5EF4-FFF2-40B4-BE49-F238E27FC236}">
                <a16:creationId xmlns:a16="http://schemas.microsoft.com/office/drawing/2014/main" id="{17ED9AB8-CDE3-6029-22CB-9DA6BEC5D03C}"/>
              </a:ext>
            </a:extLst>
          </p:cNvPr>
          <p:cNvSpPr/>
          <p:nvPr/>
        </p:nvSpPr>
        <p:spPr bwMode="auto">
          <a:xfrm>
            <a:off x="4514849" y="2076450"/>
            <a:ext cx="619125"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8" name="Rectangle 7">
            <a:extLst>
              <a:ext uri="{FF2B5EF4-FFF2-40B4-BE49-F238E27FC236}">
                <a16:creationId xmlns:a16="http://schemas.microsoft.com/office/drawing/2014/main" id="{90C6C5D9-B7FF-6A3B-59BC-EA5D82ECABBF}"/>
              </a:ext>
            </a:extLst>
          </p:cNvPr>
          <p:cNvSpPr/>
          <p:nvPr/>
        </p:nvSpPr>
        <p:spPr bwMode="auto">
          <a:xfrm>
            <a:off x="5745159" y="2076449"/>
            <a:ext cx="619125" cy="276225"/>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
        <p:nvSpPr>
          <p:cNvPr id="9" name="Rectangle 8">
            <a:extLst>
              <a:ext uri="{FF2B5EF4-FFF2-40B4-BE49-F238E27FC236}">
                <a16:creationId xmlns:a16="http://schemas.microsoft.com/office/drawing/2014/main" id="{FCF2235C-0DAB-3948-54ED-060B7B1F586D}"/>
              </a:ext>
            </a:extLst>
          </p:cNvPr>
          <p:cNvSpPr/>
          <p:nvPr/>
        </p:nvSpPr>
        <p:spPr bwMode="auto">
          <a:xfrm>
            <a:off x="5745158" y="3400422"/>
            <a:ext cx="1236667" cy="1062041"/>
          </a:xfrm>
          <a:prstGeom prst="rect">
            <a:avLst/>
          </a:prstGeom>
          <a:noFill/>
          <a:ln w="3810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Tree>
    <p:extLst>
      <p:ext uri="{BB962C8B-B14F-4D97-AF65-F5344CB8AC3E}">
        <p14:creationId xmlns:p14="http://schemas.microsoft.com/office/powerpoint/2010/main" val="2609514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E524ABF-51B6-D8ED-434A-68136AB6841B}"/>
              </a:ext>
            </a:extLst>
          </p:cNvPr>
          <p:cNvSpPr/>
          <p:nvPr/>
        </p:nvSpPr>
        <p:spPr>
          <a:xfrm>
            <a:off x="4820443"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Literacy Level</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Exponential increase in internet usage per literacy rate increase, especially above 90% range.</a:t>
            </a:r>
          </a:p>
        </p:txBody>
      </p:sp>
      <p:sp>
        <p:nvSpPr>
          <p:cNvPr id="27" name="Rectangle 26">
            <a:extLst>
              <a:ext uri="{FF2B5EF4-FFF2-40B4-BE49-F238E27FC236}">
                <a16:creationId xmlns:a16="http://schemas.microsoft.com/office/drawing/2014/main" id="{C2792FFD-FF9C-3D3F-FA69-38FCB4CAB5CF}"/>
              </a:ext>
            </a:extLst>
          </p:cNvPr>
          <p:cNvSpPr/>
          <p:nvPr/>
        </p:nvSpPr>
        <p:spPr>
          <a:xfrm>
            <a:off x="742030"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Urban Population</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Positive correlation between increase in urban population and internet users; usage remains evenly distributed throughout.</a:t>
            </a:r>
          </a:p>
        </p:txBody>
      </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Urban Population &amp; Literacy</a:t>
            </a:r>
          </a:p>
        </p:txBody>
      </p:sp>
      <p:pic>
        <p:nvPicPr>
          <p:cNvPr id="20" name="Picture 2">
            <a:extLst>
              <a:ext uri="{FF2B5EF4-FFF2-40B4-BE49-F238E27FC236}">
                <a16:creationId xmlns:a16="http://schemas.microsoft.com/office/drawing/2014/main" id="{BE1A1AA4-6A0C-0D2C-6A40-D1B663D475B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E495E65C-6CFB-BB41-B7A5-7AD235FA255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78552" y="1689101"/>
            <a:ext cx="3424377" cy="2526217"/>
          </a:xfrm>
          <a:prstGeom prst="rect">
            <a:avLst/>
          </a:prstGeom>
        </p:spPr>
      </p:pic>
      <p:pic>
        <p:nvPicPr>
          <p:cNvPr id="16" name="Picture 2">
            <a:extLst>
              <a:ext uri="{FF2B5EF4-FFF2-40B4-BE49-F238E27FC236}">
                <a16:creationId xmlns:a16="http://schemas.microsoft.com/office/drawing/2014/main" id="{1256DC04-1FC0-DFFC-EC4B-65CC6CEF3FE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D5FCD0FE-A987-946C-4C55-45B61BABAD0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88831" y="1730049"/>
            <a:ext cx="3474434" cy="2542586"/>
          </a:xfrm>
          <a:prstGeom prst="rect">
            <a:avLst/>
          </a:prstGeom>
        </p:spPr>
      </p:pic>
    </p:spTree>
    <p:extLst>
      <p:ext uri="{BB962C8B-B14F-4D97-AF65-F5344CB8AC3E}">
        <p14:creationId xmlns:p14="http://schemas.microsoft.com/office/powerpoint/2010/main" val="12948420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0AA5EB06-BFEE-868C-7527-BDEF6BB85370}"/>
              </a:ext>
            </a:extLst>
          </p:cNvPr>
          <p:cNvGrpSpPr/>
          <p:nvPr/>
        </p:nvGrpSpPr>
        <p:grpSpPr>
          <a:xfrm>
            <a:off x="535326" y="1561184"/>
            <a:ext cx="8073349" cy="2810586"/>
            <a:chOff x="535326" y="1561184"/>
            <a:chExt cx="8073349" cy="2810586"/>
          </a:xfrm>
        </p:grpSpPr>
        <p:pic>
          <p:nvPicPr>
            <p:cNvPr id="56" name="Picture 2">
              <a:extLst>
                <a:ext uri="{FF2B5EF4-FFF2-40B4-BE49-F238E27FC236}">
                  <a16:creationId xmlns:a16="http://schemas.microsoft.com/office/drawing/2014/main" id="{F75D8D78-3FF5-A58E-E3B7-2C1B893F151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2">
              <a:extLst>
                <a:ext uri="{FF2B5EF4-FFF2-40B4-BE49-F238E27FC236}">
                  <a16:creationId xmlns:a16="http://schemas.microsoft.com/office/drawing/2014/main" id="{1AB8158A-7CCC-C6D8-FDDC-B5B6998AE21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Rectangle 53">
            <a:extLst>
              <a:ext uri="{FF2B5EF4-FFF2-40B4-BE49-F238E27FC236}">
                <a16:creationId xmlns:a16="http://schemas.microsoft.com/office/drawing/2014/main" id="{AA651D22-7BEA-A119-39A4-A990C8E61B52}"/>
              </a:ext>
            </a:extLst>
          </p:cNvPr>
          <p:cNvSpPr/>
          <p:nvPr/>
        </p:nvSpPr>
        <p:spPr>
          <a:xfrm>
            <a:off x="4820443" y="4657423"/>
            <a:ext cx="3732213" cy="1287468"/>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GNI (Log)</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Plotting the data on a logarithmic scale helps us to better visualize the information and the way internet usage increase per GNI/capita.</a:t>
            </a:r>
          </a:p>
        </p:txBody>
      </p:sp>
      <p:sp>
        <p:nvSpPr>
          <p:cNvPr id="55" name="Rectangle 54">
            <a:extLst>
              <a:ext uri="{FF2B5EF4-FFF2-40B4-BE49-F238E27FC236}">
                <a16:creationId xmlns:a16="http://schemas.microsoft.com/office/drawing/2014/main" id="{D2A80AAF-9687-4CBE-A52F-53B3CF5C512C}"/>
              </a:ext>
            </a:extLst>
          </p:cNvPr>
          <p:cNvSpPr/>
          <p:nvPr/>
        </p:nvSpPr>
        <p:spPr>
          <a:xfrm>
            <a:off x="742030"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GNI</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Logarithmic increase in internet usage when placed against GNI per capita; this is the </a:t>
            </a:r>
            <a:r>
              <a:rPr lang="en-US" sz="1400" i="1" dirty="0">
                <a:solidFill>
                  <a:schemeClr val="tx1">
                    <a:lumMod val="50000"/>
                    <a:lumOff val="50000"/>
                  </a:schemeClr>
                </a:solidFill>
                <a:cs typeface="Calibri" pitchFamily="34" charset="0"/>
              </a:rPr>
              <a:t>opposite</a:t>
            </a:r>
            <a:r>
              <a:rPr lang="en-US" sz="1400" dirty="0">
                <a:solidFill>
                  <a:schemeClr val="tx1">
                    <a:lumMod val="50000"/>
                    <a:lumOff val="50000"/>
                  </a:schemeClr>
                </a:solidFill>
                <a:cs typeface="Calibri" pitchFamily="34" charset="0"/>
              </a:rPr>
              <a:t> of an exponential increase.</a:t>
            </a:r>
          </a:p>
        </p:txBody>
      </p:sp>
      <p:pic>
        <p:nvPicPr>
          <p:cNvPr id="8" name="Picture 7">
            <a:extLst>
              <a:ext uri="{FF2B5EF4-FFF2-40B4-BE49-F238E27FC236}">
                <a16:creationId xmlns:a16="http://schemas.microsoft.com/office/drawing/2014/main" id="{9D33CEA1-CF74-0893-AD6D-579FC452C82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51987" y="1779412"/>
            <a:ext cx="3541872" cy="2527938"/>
          </a:xfrm>
          <a:prstGeom prst="rect">
            <a:avLst/>
          </a:prstGeom>
        </p:spPr>
      </p:pic>
      <p:pic>
        <p:nvPicPr>
          <p:cNvPr id="15362" name="Picture 2">
            <a:extLst>
              <a:ext uri="{FF2B5EF4-FFF2-40B4-BE49-F238E27FC236}">
                <a16:creationId xmlns:a16="http://schemas.microsoft.com/office/drawing/2014/main" id="{D7CA3164-1631-C704-EB21-DDCC619EF27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531" y="1722980"/>
            <a:ext cx="3629211" cy="2486598"/>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Gross National Income</a:t>
            </a:r>
          </a:p>
        </p:txBody>
      </p:sp>
    </p:spTree>
    <p:extLst>
      <p:ext uri="{BB962C8B-B14F-4D97-AF65-F5344CB8AC3E}">
        <p14:creationId xmlns:p14="http://schemas.microsoft.com/office/powerpoint/2010/main" val="3177813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098">
            <a:extLst>
              <a:ext uri="{FF2B5EF4-FFF2-40B4-BE49-F238E27FC236}">
                <a16:creationId xmlns:a16="http://schemas.microsoft.com/office/drawing/2014/main" id="{6FB50573-C7E1-6D4A-DF54-6360D2BB2DB0}"/>
              </a:ext>
            </a:extLst>
          </p:cNvPr>
          <p:cNvSpPr/>
          <p:nvPr/>
        </p:nvSpPr>
        <p:spPr>
          <a:xfrm>
            <a:off x="4820443" y="4657423"/>
            <a:ext cx="3732213" cy="1056636"/>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Under Poverty (Log)</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We graphed this data on both a linear and logarithmic scale, as well, to help visualize the data.</a:t>
            </a:r>
          </a:p>
        </p:txBody>
      </p:sp>
      <p:sp>
        <p:nvSpPr>
          <p:cNvPr id="4100" name="Rectangle 4099">
            <a:extLst>
              <a:ext uri="{FF2B5EF4-FFF2-40B4-BE49-F238E27FC236}">
                <a16:creationId xmlns:a16="http://schemas.microsoft.com/office/drawing/2014/main" id="{CA55E1ED-E0A3-E162-F359-1F0456164147}"/>
              </a:ext>
            </a:extLst>
          </p:cNvPr>
          <p:cNvSpPr/>
          <p:nvPr/>
        </p:nvSpPr>
        <p:spPr>
          <a:xfrm>
            <a:off x="742030" y="4657423"/>
            <a:ext cx="3732213" cy="1518301"/>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Under Poverty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Internet usage vs population under the poverty line also appears to show a slightly logarithmic correlation, with higher usage very tightly centered around higher populations.</a:t>
            </a:r>
          </a:p>
        </p:txBody>
      </p:sp>
      <p:pic>
        <p:nvPicPr>
          <p:cNvPr id="4096" name="Picture 2">
            <a:extLst>
              <a:ext uri="{FF2B5EF4-FFF2-40B4-BE49-F238E27FC236}">
                <a16:creationId xmlns:a16="http://schemas.microsoft.com/office/drawing/2014/main" id="{AB4C7BEF-0595-F8FE-2155-79AC0E93CC92}"/>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73058" y="1561184"/>
            <a:ext cx="3935617"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 name="Picture 2">
            <a:extLst>
              <a:ext uri="{FF2B5EF4-FFF2-40B4-BE49-F238E27FC236}">
                <a16:creationId xmlns:a16="http://schemas.microsoft.com/office/drawing/2014/main" id="{5C245F71-6C51-6E95-1DE1-0D8D28C166A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561184"/>
            <a:ext cx="3963346" cy="281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EB39383-9B02-3CAB-629C-A956F32DFB2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29427" y="1695990"/>
            <a:ext cx="3608100" cy="2482817"/>
          </a:xfrm>
          <a:prstGeom prst="rect">
            <a:avLst/>
          </a:prstGeom>
        </p:spPr>
      </p:pic>
      <p:pic>
        <p:nvPicPr>
          <p:cNvPr id="4098" name="Picture 2">
            <a:extLst>
              <a:ext uri="{FF2B5EF4-FFF2-40B4-BE49-F238E27FC236}">
                <a16:creationId xmlns:a16="http://schemas.microsoft.com/office/drawing/2014/main" id="{0DC1DAE0-0599-7C00-A275-56A8F8D246A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26" y="1667414"/>
            <a:ext cx="3742342" cy="2534853"/>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Poverty Level</a:t>
            </a:r>
          </a:p>
        </p:txBody>
      </p:sp>
    </p:spTree>
    <p:extLst>
      <p:ext uri="{BB962C8B-B14F-4D97-AF65-F5344CB8AC3E}">
        <p14:creationId xmlns:p14="http://schemas.microsoft.com/office/powerpoint/2010/main" val="31225251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FD48BE87-87DB-AC1C-F1BE-2D1D3D7FC6F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362075" y="1440683"/>
            <a:ext cx="6362700"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Ordinary Least Squares/</a:t>
            </a:r>
            <a:br>
              <a:rPr lang="en-US" dirty="0"/>
            </a:br>
            <a:r>
              <a:rPr lang="en-US" dirty="0"/>
              <a:t>Multilinear Regression Analysis</a:t>
            </a:r>
          </a:p>
        </p:txBody>
      </p:sp>
      <p:sp>
        <p:nvSpPr>
          <p:cNvPr id="2" name="Rectangle 1">
            <a:extLst>
              <a:ext uri="{FF2B5EF4-FFF2-40B4-BE49-F238E27FC236}">
                <a16:creationId xmlns:a16="http://schemas.microsoft.com/office/drawing/2014/main" id="{87789049-6111-14D0-FFC1-C3F285D90226}"/>
              </a:ext>
            </a:extLst>
          </p:cNvPr>
          <p:cNvSpPr/>
          <p:nvPr/>
        </p:nvSpPr>
        <p:spPr bwMode="auto">
          <a:xfrm>
            <a:off x="1790700" y="3048000"/>
            <a:ext cx="14097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pic>
        <p:nvPicPr>
          <p:cNvPr id="3074" name="Picture 2">
            <a:extLst>
              <a:ext uri="{FF2B5EF4-FFF2-40B4-BE49-F238E27FC236}">
                <a16:creationId xmlns:a16="http://schemas.microsoft.com/office/drawing/2014/main" id="{5DA23919-6553-FC61-4141-A16A6AA3737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24375" b="26667"/>
          <a:stretch/>
        </p:blipFill>
        <p:spPr bwMode="auto">
          <a:xfrm>
            <a:off x="1690688" y="1657350"/>
            <a:ext cx="5762625" cy="4191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618867-752A-3924-0323-932327756614}"/>
              </a:ext>
            </a:extLst>
          </p:cNvPr>
          <p:cNvSpPr/>
          <p:nvPr/>
        </p:nvSpPr>
        <p:spPr bwMode="auto">
          <a:xfrm>
            <a:off x="1690687" y="3371850"/>
            <a:ext cx="3814764" cy="85725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spTree>
    <p:extLst>
      <p:ext uri="{BB962C8B-B14F-4D97-AF65-F5344CB8AC3E}">
        <p14:creationId xmlns:p14="http://schemas.microsoft.com/office/powerpoint/2010/main" val="16430073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Technology</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Davin </a:t>
            </a:r>
            <a:r>
              <a:rPr lang="en-US" sz="2400" b="1" spc="-50" dirty="0" err="1">
                <a:solidFill>
                  <a:schemeClr val="accent1"/>
                </a:solidFill>
              </a:rPr>
              <a:t>Frankosky</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Tia Scott</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4" name="Subtitle 2">
            <a:extLst>
              <a:ext uri="{FF2B5EF4-FFF2-40B4-BE49-F238E27FC236}">
                <a16:creationId xmlns:a16="http://schemas.microsoft.com/office/drawing/2014/main" id="{C8B09864-F1DD-151D-CA75-72D465A1747C}"/>
              </a:ext>
            </a:extLst>
          </p:cNvPr>
          <p:cNvSpPr txBox="1">
            <a:spLocks/>
          </p:cNvSpPr>
          <p:nvPr/>
        </p:nvSpPr>
        <p:spPr>
          <a:xfrm>
            <a:off x="1257300" y="3530522"/>
            <a:ext cx="6934200" cy="53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en-US" sz="3000" i="1" spc="150" dirty="0">
                <a:solidFill>
                  <a:schemeClr val="accent2"/>
                </a:solidFill>
              </a:rPr>
              <a:t>Broadband V. Mobile</a:t>
            </a:r>
          </a:p>
        </p:txBody>
      </p:sp>
    </p:spTree>
    <p:extLst>
      <p:ext uri="{BB962C8B-B14F-4D97-AF65-F5344CB8AC3E}">
        <p14:creationId xmlns:p14="http://schemas.microsoft.com/office/powerpoint/2010/main" val="304162447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2" name="Group 1">
            <a:extLst>
              <a:ext uri="{FF2B5EF4-FFF2-40B4-BE49-F238E27FC236}">
                <a16:creationId xmlns:a16="http://schemas.microsoft.com/office/drawing/2014/main" id="{9B08C372-4E51-2A81-DEB4-CB943E5382E6}"/>
              </a:ext>
            </a:extLst>
          </p:cNvPr>
          <p:cNvGrpSpPr/>
          <p:nvPr/>
        </p:nvGrpSpPr>
        <p:grpSpPr>
          <a:xfrm>
            <a:off x="914400" y="2619960"/>
            <a:ext cx="7315200" cy="1682331"/>
            <a:chOff x="914400" y="2619960"/>
            <a:chExt cx="7315200" cy="1682331"/>
          </a:xfrm>
        </p:grpSpPr>
        <p:pic>
          <p:nvPicPr>
            <p:cNvPr id="3" name="Picture 2">
              <a:extLst>
                <a:ext uri="{FF2B5EF4-FFF2-40B4-BE49-F238E27FC236}">
                  <a16:creationId xmlns:a16="http://schemas.microsoft.com/office/drawing/2014/main" id="{56FDEF9A-EE3C-F4BE-53D8-8A8830F3C67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1996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414C917-40C4-D6AE-49C8-1D0160A115BB}"/>
                </a:ext>
              </a:extLst>
            </p:cNvPr>
            <p:cNvSpPr/>
            <p:nvPr/>
          </p:nvSpPr>
          <p:spPr bwMode="auto">
            <a:xfrm>
              <a:off x="1187701" y="269248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5" name="TextBox 4">
              <a:extLst>
                <a:ext uri="{FF2B5EF4-FFF2-40B4-BE49-F238E27FC236}">
                  <a16:creationId xmlns:a16="http://schemas.microsoft.com/office/drawing/2014/main" id="{6DAE4AA4-1AC1-E46C-8AD0-B64F8BB8CA06}"/>
                </a:ext>
              </a:extLst>
            </p:cNvPr>
            <p:cNvSpPr txBox="1"/>
            <p:nvPr/>
          </p:nvSpPr>
          <p:spPr>
            <a:xfrm>
              <a:off x="1463841" y="3101713"/>
              <a:ext cx="6586145"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differences are between broadband and mobile usage?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9" name="TextBox 8">
              <a:extLst>
                <a:ext uri="{FF2B5EF4-FFF2-40B4-BE49-F238E27FC236}">
                  <a16:creationId xmlns:a16="http://schemas.microsoft.com/office/drawing/2014/main" id="{53710380-1B37-132B-C1E6-C99E8D120EED}"/>
                </a:ext>
              </a:extLst>
            </p:cNvPr>
            <p:cNvSpPr txBox="1"/>
            <p:nvPr/>
          </p:nvSpPr>
          <p:spPr>
            <a:xfrm>
              <a:off x="1729622" y="346067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predominantly using broadband and mobile?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0" name="TextBox 9">
              <a:extLst>
                <a:ext uri="{FF2B5EF4-FFF2-40B4-BE49-F238E27FC236}">
                  <a16:creationId xmlns:a16="http://schemas.microsoft.com/office/drawing/2014/main" id="{E45EAD0B-A627-717F-6C5C-655A7A5C8BF6}"/>
                </a:ext>
              </a:extLst>
            </p:cNvPr>
            <p:cNvSpPr txBox="1"/>
            <p:nvPr/>
          </p:nvSpPr>
          <p:spPr>
            <a:xfrm>
              <a:off x="1729623" y="376547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are som</a:t>
              </a:r>
              <a:r>
                <a:rPr lang="en-US" sz="1600" dirty="0">
                  <a:solidFill>
                    <a:schemeClr val="tx1">
                      <a:lumMod val="50000"/>
                      <a:lumOff val="50000"/>
                    </a:schemeClr>
                  </a:solidFill>
                  <a:cs typeface="Calibri" pitchFamily="34" charset="0"/>
                </a:rPr>
                <a:t>e of the</a:t>
              </a:r>
              <a:r>
                <a:rPr lang="en-US" sz="1600" b="0" dirty="0">
                  <a:solidFill>
                    <a:schemeClr val="tx1">
                      <a:lumMod val="50000"/>
                      <a:lumOff val="50000"/>
                    </a:schemeClr>
                  </a:solidFill>
                  <a:latin typeface="Calibri" pitchFamily="34" charset="0"/>
                  <a:cs typeface="Calibri" pitchFamily="34" charset="0"/>
                </a:rPr>
                <a:t> disparities between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spTree>
    <p:extLst>
      <p:ext uri="{BB962C8B-B14F-4D97-AF65-F5344CB8AC3E}">
        <p14:creationId xmlns:p14="http://schemas.microsoft.com/office/powerpoint/2010/main" val="18064656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9F017-BE78-B380-D058-C55DBBA25C8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9472" y="760321"/>
            <a:ext cx="3963346" cy="276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DED91423-D3AC-D39F-D1CC-605D9271670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9472" y="3706169"/>
            <a:ext cx="6147078" cy="273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Change Over Time</a:t>
            </a:r>
            <a:br>
              <a:rPr lang="en-US" b="0" dirty="0">
                <a:effectLst/>
              </a:rPr>
            </a:br>
            <a:br>
              <a:rPr lang="en-US" dirty="0"/>
            </a:br>
            <a:endParaRPr lang="en-US" dirty="0"/>
          </a:p>
        </p:txBody>
      </p:sp>
      <p:pic>
        <p:nvPicPr>
          <p:cNvPr id="1029" name="Picture 5">
            <a:extLst>
              <a:ext uri="{FF2B5EF4-FFF2-40B4-BE49-F238E27FC236}">
                <a16:creationId xmlns:a16="http://schemas.microsoft.com/office/drawing/2014/main" id="{14C8C78C-F9DD-5857-14A9-71E6E519CAEC}"/>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25122" y="944317"/>
            <a:ext cx="3599227" cy="248468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A2645ED8-C0FB-22D9-6184-67DB212BF51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4647" y="3924300"/>
            <a:ext cx="5713777" cy="238125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E4140BE6-7E3F-C809-CC09-525F1387EBB7}"/>
              </a:ext>
            </a:extLst>
          </p:cNvPr>
          <p:cNvCxnSpPr/>
          <p:nvPr/>
        </p:nvCxnSpPr>
        <p:spPr bwMode="auto">
          <a:xfrm>
            <a:off x="800100" y="447040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4869DDE-998F-0DA7-DDD2-AB663A56283C}"/>
              </a:ext>
            </a:extLst>
          </p:cNvPr>
          <p:cNvCxnSpPr>
            <a:cxnSpLocks/>
          </p:cNvCxnSpPr>
          <p:nvPr/>
        </p:nvCxnSpPr>
        <p:spPr bwMode="auto">
          <a:xfrm>
            <a:off x="800100" y="473710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53C55BC-FC5B-7F21-953B-504BDBEEB993}"/>
              </a:ext>
            </a:extLst>
          </p:cNvPr>
          <p:cNvCxnSpPr>
            <a:cxnSpLocks/>
          </p:cNvCxnSpPr>
          <p:nvPr/>
        </p:nvCxnSpPr>
        <p:spPr bwMode="auto">
          <a:xfrm>
            <a:off x="800100" y="498729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07D3CCA-DCB9-B195-B1A9-751A2B343EA8}"/>
              </a:ext>
            </a:extLst>
          </p:cNvPr>
          <p:cNvCxnSpPr>
            <a:cxnSpLocks/>
          </p:cNvCxnSpPr>
          <p:nvPr/>
        </p:nvCxnSpPr>
        <p:spPr bwMode="auto">
          <a:xfrm>
            <a:off x="800100" y="523748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7EA1ECC-70AE-7529-7E3C-D4608387B5C3}"/>
              </a:ext>
            </a:extLst>
          </p:cNvPr>
          <p:cNvCxnSpPr>
            <a:cxnSpLocks/>
          </p:cNvCxnSpPr>
          <p:nvPr/>
        </p:nvCxnSpPr>
        <p:spPr bwMode="auto">
          <a:xfrm>
            <a:off x="800100" y="548767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DF9A081-1ED5-C7CE-D09A-CE9838BAC61F}"/>
              </a:ext>
            </a:extLst>
          </p:cNvPr>
          <p:cNvCxnSpPr>
            <a:cxnSpLocks/>
          </p:cNvCxnSpPr>
          <p:nvPr/>
        </p:nvCxnSpPr>
        <p:spPr bwMode="auto">
          <a:xfrm>
            <a:off x="800100" y="5737860"/>
            <a:ext cx="5543550" cy="0"/>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A468CD6-87F7-4E82-E81A-18439BF5D8E7}"/>
              </a:ext>
            </a:extLst>
          </p:cNvPr>
          <p:cNvCxnSpPr>
            <a:cxnSpLocks/>
          </p:cNvCxnSpPr>
          <p:nvPr/>
        </p:nvCxnSpPr>
        <p:spPr bwMode="auto">
          <a:xfrm>
            <a:off x="800100" y="5988050"/>
            <a:ext cx="554355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B14BB137-91CC-3EBB-8377-95263149795D}"/>
              </a:ext>
            </a:extLst>
          </p:cNvPr>
          <p:cNvSpPr/>
          <p:nvPr/>
        </p:nvSpPr>
        <p:spPr>
          <a:xfrm>
            <a:off x="4820443" y="1236603"/>
            <a:ext cx="3732213" cy="1685718"/>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Global Internet Access By Type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Both access types are increasing yearly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mobile is accelerating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Growth in broadband is decelerating</a:t>
            </a:r>
          </a:p>
          <a:p>
            <a:pPr marL="365760" indent="-171450" eaLnBrk="1" hangingPunct="1">
              <a:lnSpc>
                <a:spcPts val="1100"/>
              </a:lnSpc>
              <a:buFont typeface="Calibri" pitchFamily="34" charset="0"/>
              <a:buChar char="‒"/>
              <a:defRPr/>
            </a:pPr>
            <a:endParaRPr lang="en-US" sz="900"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b="1" dirty="0">
                <a:solidFill>
                  <a:schemeClr val="accent1"/>
                </a:solidFill>
                <a:cs typeface="Calibri" pitchFamily="34" charset="0"/>
              </a:rPr>
              <a:t>Could these be correlated?</a:t>
            </a:r>
          </a:p>
        </p:txBody>
      </p:sp>
    </p:spTree>
    <p:extLst>
      <p:ext uri="{BB962C8B-B14F-4D97-AF65-F5344CB8AC3E}">
        <p14:creationId xmlns:p14="http://schemas.microsoft.com/office/powerpoint/2010/main" val="24067080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1256DC04-1FC0-DFFC-EC4B-65CC6CEF3FE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35326" y="1805604"/>
            <a:ext cx="3963346" cy="324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0F63B89B-306E-1D69-76E2-7D2EBFA24B45}"/>
              </a:ext>
            </a:extLst>
          </p:cNvPr>
          <p:cNvGrpSpPr/>
          <p:nvPr/>
        </p:nvGrpSpPr>
        <p:grpSpPr>
          <a:xfrm>
            <a:off x="705149" y="1919620"/>
            <a:ext cx="3623700" cy="3003573"/>
            <a:chOff x="86937" y="1061889"/>
            <a:chExt cx="3623700" cy="3003573"/>
          </a:xfrm>
        </p:grpSpPr>
        <p:pic>
          <p:nvPicPr>
            <p:cNvPr id="3" name="Picture 2">
              <a:extLst>
                <a:ext uri="{FF2B5EF4-FFF2-40B4-BE49-F238E27FC236}">
                  <a16:creationId xmlns:a16="http://schemas.microsoft.com/office/drawing/2014/main" id="{FB2952AB-9A36-D83F-E604-7FEF50F856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098" y="1061889"/>
              <a:ext cx="21907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53B90E-7CC6-EE13-23C6-B7415451F0A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37" y="1343025"/>
              <a:ext cx="3623700" cy="2722437"/>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sz="2800" b="1" i="0" u="none" strike="noStrike" dirty="0">
                <a:solidFill>
                  <a:srgbClr val="0C2074"/>
                </a:solidFill>
                <a:effectLst/>
                <a:latin typeface="Calibri" panose="020F0502020204030204" pitchFamily="34" charset="0"/>
              </a:rPr>
              <a:t>Broadband v. Mobile</a:t>
            </a:r>
            <a:r>
              <a:rPr lang="en-US" dirty="0"/>
              <a:t>– Change Over Time</a:t>
            </a:r>
            <a:br>
              <a:rPr lang="en-US" dirty="0"/>
            </a:br>
            <a:r>
              <a:rPr lang="en-US" dirty="0"/>
              <a:t>Correlation Check</a:t>
            </a:r>
          </a:p>
        </p:txBody>
      </p:sp>
      <p:sp>
        <p:nvSpPr>
          <p:cNvPr id="6" name="Rectangle 5">
            <a:extLst>
              <a:ext uri="{FF2B5EF4-FFF2-40B4-BE49-F238E27FC236}">
                <a16:creationId xmlns:a16="http://schemas.microsoft.com/office/drawing/2014/main" id="{3549C5A9-DD82-10D3-B7E7-5B4061D7850F}"/>
              </a:ext>
            </a:extLst>
          </p:cNvPr>
          <p:cNvSpPr/>
          <p:nvPr/>
        </p:nvSpPr>
        <p:spPr>
          <a:xfrm>
            <a:off x="4820443" y="2130888"/>
            <a:ext cx="3618408" cy="2775760"/>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T-Test Results – Rate of Change of Broadband V. Mobile</a:t>
            </a:r>
          </a:p>
          <a:p>
            <a:pPr marL="365760" indent="-171450" eaLnBrk="1" hangingPunct="1">
              <a:lnSpc>
                <a:spcPts val="1800"/>
              </a:lnSpc>
              <a:buFont typeface="Calibri" pitchFamily="34" charset="0"/>
              <a:buChar char="‒"/>
              <a:defRPr/>
            </a:pPr>
            <a:r>
              <a:rPr lang="en-US" sz="1400" dirty="0">
                <a:solidFill>
                  <a:schemeClr val="tx1">
                    <a:lumMod val="50000"/>
                    <a:lumOff val="50000"/>
                  </a:schemeClr>
                </a:solidFill>
                <a:cs typeface="Calibri" pitchFamily="34" charset="0"/>
              </a:rPr>
              <a:t>Globally, these are </a:t>
            </a:r>
            <a:r>
              <a:rPr lang="en-US" sz="1400" b="1" dirty="0">
                <a:solidFill>
                  <a:schemeClr val="tx1">
                    <a:lumMod val="50000"/>
                    <a:lumOff val="50000"/>
                  </a:schemeClr>
                </a:solidFill>
                <a:cs typeface="Calibri" pitchFamily="34" charset="0"/>
              </a:rPr>
              <a:t>NOT</a:t>
            </a:r>
            <a:r>
              <a:rPr lang="en-US" sz="1400" dirty="0">
                <a:solidFill>
                  <a:schemeClr val="tx1">
                    <a:lumMod val="50000"/>
                    <a:lumOff val="50000"/>
                  </a:schemeClr>
                </a:solidFill>
                <a:cs typeface="Calibri" pitchFamily="34" charset="0"/>
              </a:rPr>
              <a:t> correlated! </a:t>
            </a:r>
            <a:endParaRPr lang="en-US" sz="900" dirty="0">
              <a:solidFill>
                <a:schemeClr val="tx1">
                  <a:lumMod val="50000"/>
                  <a:lumOff val="50000"/>
                </a:schemeClr>
              </a:solidFill>
              <a:cs typeface="Calibri" pitchFamily="34" charset="0"/>
            </a:endParaRPr>
          </a:p>
          <a:p>
            <a:pPr marL="365760" indent="-171450" eaLnBrk="1" hangingPunct="1">
              <a:lnSpc>
                <a:spcPts val="1100"/>
              </a:lnSpc>
              <a:buFont typeface="Calibri" pitchFamily="34" charset="0"/>
              <a:buChar char="‒"/>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Other Non-Correlations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Specific years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Rural V. Urban Populations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Availability of electricity</a:t>
            </a:r>
          </a:p>
          <a:p>
            <a:pPr marL="194310" eaLnBrk="1" hangingPunct="1">
              <a:lnSpc>
                <a:spcPts val="1800"/>
              </a:lnSpc>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b="1" dirty="0">
                <a:solidFill>
                  <a:schemeClr val="accent1"/>
                </a:solidFill>
                <a:cs typeface="Calibri" pitchFamily="34" charset="0"/>
              </a:rPr>
              <a:t>Maybe regional differences are significant?</a:t>
            </a:r>
          </a:p>
        </p:txBody>
      </p:sp>
    </p:spTree>
    <p:extLst>
      <p:ext uri="{BB962C8B-B14F-4D97-AF65-F5344CB8AC3E}">
        <p14:creationId xmlns:p14="http://schemas.microsoft.com/office/powerpoint/2010/main" val="13758691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BDBE7EA-0E1F-6C8D-FA5E-7B6D4B3617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3788" y="1010653"/>
            <a:ext cx="6079959" cy="536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2">
            <a:extLst>
              <a:ext uri="{FF2B5EF4-FFF2-40B4-BE49-F238E27FC236}">
                <a16:creationId xmlns:a16="http://schemas.microsoft.com/office/drawing/2014/main" id="{6962D826-8888-2E12-59C7-A3698714177F}"/>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Project Outline</a:t>
            </a:r>
            <a:endParaRPr altLang="en-US" dirty="0"/>
          </a:p>
        </p:txBody>
      </p:sp>
      <p:sp>
        <p:nvSpPr>
          <p:cNvPr id="3" name="TextBox 2">
            <a:extLst>
              <a:ext uri="{FF2B5EF4-FFF2-40B4-BE49-F238E27FC236}">
                <a16:creationId xmlns:a16="http://schemas.microsoft.com/office/drawing/2014/main" id="{2B0FAEAD-8C61-5513-A30E-7ED46BA1044C}"/>
              </a:ext>
            </a:extLst>
          </p:cNvPr>
          <p:cNvSpPr txBox="1"/>
          <p:nvPr/>
        </p:nvSpPr>
        <p:spPr>
          <a:xfrm>
            <a:off x="1820777" y="1277649"/>
            <a:ext cx="5325979" cy="4832092"/>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In the era of digital transformation, the internet has become an integral part of our daily lives, influencing how we communicate, work, learn, and entertain ourselves. The vast expanse of the digital landscape offers a rich tapestry of data, providing an opportunity to unravel the intricate patterns of internet usage across different regions, demographics, technology, and disparities of information.</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lang="en-US" sz="2000" b="0" dirty="0">
              <a:solidFill>
                <a:schemeClr val="tx1">
                  <a:lumMod val="50000"/>
                  <a:lumOff val="50000"/>
                </a:schemeClr>
              </a:solidFill>
              <a:latin typeface="Calibri" pitchFamily="34" charset="0"/>
              <a:cs typeface="Calibri" pitchFamily="34" charset="0"/>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This project aims to delve into the multifaceted aspects of internet usage, leveraging data analytics to gain insights into users of the internet, technological trends, and censorship of global connectivity. </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Tree>
    <p:extLst>
      <p:ext uri="{BB962C8B-B14F-4D97-AF65-F5344CB8AC3E}">
        <p14:creationId xmlns:p14="http://schemas.microsoft.com/office/powerpoint/2010/main" val="32372979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pPr rtl="0">
              <a:spcBef>
                <a:spcPts val="0"/>
              </a:spcBef>
              <a:spcAft>
                <a:spcPts val="0"/>
              </a:spcAft>
            </a:pPr>
            <a:r>
              <a:rPr lang="en-US" sz="2800" b="1" i="0" u="none" strike="noStrike" dirty="0">
                <a:solidFill>
                  <a:srgbClr val="0C2074"/>
                </a:solidFill>
                <a:effectLst/>
                <a:latin typeface="Calibri" panose="020F0502020204030204" pitchFamily="34" charset="0"/>
              </a:rPr>
              <a:t>Broadband v. Mobile – Regional Heatmap</a:t>
            </a:r>
            <a:br>
              <a:rPr lang="en-US" b="0" dirty="0">
                <a:effectLst/>
              </a:rPr>
            </a:br>
            <a:br>
              <a:rPr lang="en-US" dirty="0"/>
            </a:br>
            <a:endParaRPr lang="en-US" dirty="0"/>
          </a:p>
        </p:txBody>
      </p:sp>
      <p:pic>
        <p:nvPicPr>
          <p:cNvPr id="3" name="Choropleth GIF - rate of change of internet types">
            <a:hlinkClick r:id="" action="ppaction://media"/>
            <a:extLst>
              <a:ext uri="{FF2B5EF4-FFF2-40B4-BE49-F238E27FC236}">
                <a16:creationId xmlns:a16="http://schemas.microsoft.com/office/drawing/2014/main" id="{D396CE78-276B-ED2E-1F3A-6272BAA40D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331" b="12232"/>
          <a:stretch/>
        </p:blipFill>
        <p:spPr>
          <a:xfrm>
            <a:off x="623762" y="985838"/>
            <a:ext cx="4470692" cy="488632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C5CDEED7-54A2-B189-8DF8-900CF3F5AE03}"/>
              </a:ext>
            </a:extLst>
          </p:cNvPr>
          <p:cNvSpPr/>
          <p:nvPr/>
        </p:nvSpPr>
        <p:spPr>
          <a:xfrm>
            <a:off x="5473243" y="2560493"/>
            <a:ext cx="2965608" cy="1865254"/>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Heatmap Results</a:t>
            </a:r>
          </a:p>
          <a:p>
            <a:pPr marL="365760" indent="-171450" eaLnBrk="1" hangingPunct="1">
              <a:lnSpc>
                <a:spcPts val="2000"/>
              </a:lnSpc>
              <a:buFont typeface="Calibri" pitchFamily="34" charset="0"/>
              <a:buChar char="‒"/>
              <a:defRPr/>
            </a:pPr>
            <a:r>
              <a:rPr lang="en-US" sz="1400" dirty="0">
                <a:solidFill>
                  <a:schemeClr val="tx1">
                    <a:lumMod val="50000"/>
                    <a:lumOff val="50000"/>
                  </a:schemeClr>
                </a:solidFill>
                <a:cs typeface="Calibri" pitchFamily="34" charset="0"/>
              </a:rPr>
              <a:t>Regional differences look like they could be significant compared to the global average.</a:t>
            </a:r>
          </a:p>
          <a:p>
            <a:pPr marL="194310" eaLnBrk="1" hangingPunct="1">
              <a:lnSpc>
                <a:spcPts val="1800"/>
              </a:lnSpc>
              <a:defRPr/>
            </a:pPr>
            <a:endParaRPr lang="en-US" sz="900" dirty="0">
              <a:solidFill>
                <a:schemeClr val="tx1">
                  <a:lumMod val="50000"/>
                  <a:lumOff val="50000"/>
                </a:schemeClr>
              </a:solidFill>
              <a:cs typeface="Calibri" pitchFamily="34" charset="0"/>
            </a:endParaRPr>
          </a:p>
          <a:p>
            <a:pPr marL="173736" indent="-173736" eaLnBrk="1" hangingPunct="1">
              <a:lnSpc>
                <a:spcPts val="1800"/>
              </a:lnSpc>
              <a:spcBef>
                <a:spcPts val="200"/>
              </a:spcBef>
              <a:buFont typeface="Arial" pitchFamily="34" charset="0"/>
              <a:buChar char="•"/>
              <a:defRPr/>
            </a:pPr>
            <a:r>
              <a:rPr lang="en-US" b="1" dirty="0">
                <a:solidFill>
                  <a:schemeClr val="accent1"/>
                </a:solidFill>
                <a:cs typeface="Calibri" pitchFamily="34" charset="0"/>
              </a:rPr>
              <a:t>Let’s dig in deeper to South America.</a:t>
            </a:r>
          </a:p>
        </p:txBody>
      </p:sp>
    </p:spTree>
    <p:extLst>
      <p:ext uri="{BB962C8B-B14F-4D97-AF65-F5344CB8AC3E}">
        <p14:creationId xmlns:p14="http://schemas.microsoft.com/office/powerpoint/2010/main" val="995358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sz="2800" b="1" i="0" u="none" strike="noStrike" dirty="0">
                <a:solidFill>
                  <a:srgbClr val="0C2074"/>
                </a:solidFill>
                <a:effectLst/>
                <a:latin typeface="Calibri" panose="020F0502020204030204" pitchFamily="34" charset="0"/>
              </a:rPr>
              <a:t>Broadband v. Mobile </a:t>
            </a:r>
            <a:r>
              <a:rPr lang="en-US" dirty="0"/>
              <a:t>– Change Over Time</a:t>
            </a:r>
            <a:br>
              <a:rPr lang="en-US" dirty="0"/>
            </a:br>
            <a:r>
              <a:rPr lang="en-US" sz="2400" dirty="0"/>
              <a:t>Correlation Check</a:t>
            </a:r>
          </a:p>
        </p:txBody>
      </p:sp>
      <p:grpSp>
        <p:nvGrpSpPr>
          <p:cNvPr id="23" name="Group 22">
            <a:extLst>
              <a:ext uri="{FF2B5EF4-FFF2-40B4-BE49-F238E27FC236}">
                <a16:creationId xmlns:a16="http://schemas.microsoft.com/office/drawing/2014/main" id="{9279F486-20EE-EB22-A33F-B7FF0AD1E963}"/>
              </a:ext>
            </a:extLst>
          </p:cNvPr>
          <p:cNvGrpSpPr/>
          <p:nvPr/>
        </p:nvGrpSpPr>
        <p:grpSpPr>
          <a:xfrm>
            <a:off x="542925" y="1368043"/>
            <a:ext cx="5314950" cy="4948320"/>
            <a:chOff x="542925" y="1482342"/>
            <a:chExt cx="5475014" cy="5097343"/>
          </a:xfrm>
        </p:grpSpPr>
        <p:pic>
          <p:nvPicPr>
            <p:cNvPr id="9" name="Picture 2">
              <a:extLst>
                <a:ext uri="{FF2B5EF4-FFF2-40B4-BE49-F238E27FC236}">
                  <a16:creationId xmlns:a16="http://schemas.microsoft.com/office/drawing/2014/main" id="{53EB7299-7E3C-8683-055F-2DAD0F4EFD1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42925" y="1482342"/>
              <a:ext cx="5475014" cy="404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a:extLst>
                <a:ext uri="{FF2B5EF4-FFF2-40B4-BE49-F238E27FC236}">
                  <a16:creationId xmlns:a16="http://schemas.microsoft.com/office/drawing/2014/main" id="{C59CB82A-C6AB-9979-3C35-8E4BD3AB8955}"/>
                </a:ext>
              </a:extLst>
            </p:cNvPr>
            <p:cNvGrpSpPr/>
            <p:nvPr/>
          </p:nvGrpSpPr>
          <p:grpSpPr>
            <a:xfrm>
              <a:off x="812058" y="1751707"/>
              <a:ext cx="4935618" cy="3455792"/>
              <a:chOff x="1656115" y="1439095"/>
              <a:chExt cx="5857343" cy="3523429"/>
            </a:xfrm>
          </p:grpSpPr>
          <p:pic>
            <p:nvPicPr>
              <p:cNvPr id="5" name="Picture 4">
                <a:extLst>
                  <a:ext uri="{FF2B5EF4-FFF2-40B4-BE49-F238E27FC236}">
                    <a16:creationId xmlns:a16="http://schemas.microsoft.com/office/drawing/2014/main" id="{30947EFC-211F-B411-6FFE-43057FDD8A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56115" y="1439095"/>
                <a:ext cx="5857343" cy="678020"/>
              </a:xfrm>
              <a:prstGeom prst="rect">
                <a:avLst/>
              </a:prstGeom>
            </p:spPr>
          </p:pic>
          <p:pic>
            <p:nvPicPr>
              <p:cNvPr id="7" name="Picture 6">
                <a:extLst>
                  <a:ext uri="{FF2B5EF4-FFF2-40B4-BE49-F238E27FC236}">
                    <a16:creationId xmlns:a16="http://schemas.microsoft.com/office/drawing/2014/main" id="{EC5B0BEC-6843-2468-03B8-3926D5DE23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56116" y="2104269"/>
                <a:ext cx="5788324" cy="2858255"/>
              </a:xfrm>
              <a:prstGeom prst="rect">
                <a:avLst/>
              </a:prstGeom>
            </p:spPr>
          </p:pic>
        </p:grpSp>
        <p:pic>
          <p:nvPicPr>
            <p:cNvPr id="10" name="Picture 2">
              <a:extLst>
                <a:ext uri="{FF2B5EF4-FFF2-40B4-BE49-F238E27FC236}">
                  <a16:creationId xmlns:a16="http://schemas.microsoft.com/office/drawing/2014/main" id="{FC4D7CBC-AE40-3F02-9BA9-C86C20897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02" y="5207499"/>
              <a:ext cx="1372186" cy="13721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289F1B33-5347-EF56-5A40-9606229065D4}"/>
              </a:ext>
            </a:extLst>
          </p:cNvPr>
          <p:cNvSpPr/>
          <p:nvPr/>
        </p:nvSpPr>
        <p:spPr>
          <a:xfrm>
            <a:off x="6087477" y="1707640"/>
            <a:ext cx="2299957" cy="3583673"/>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Correlation Results</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Confirmation that specific regions have significant differences in certain types of access.</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South America shows a significant decline in mobile internet adoption.</a:t>
            </a:r>
          </a:p>
          <a:p>
            <a:pPr marL="365760" indent="-171450" eaLnBrk="1" hangingPunct="1">
              <a:lnSpc>
                <a:spcPts val="2000"/>
              </a:lnSpc>
              <a:spcAft>
                <a:spcPts val="400"/>
              </a:spcAft>
              <a:buFont typeface="Calibri" pitchFamily="34" charset="0"/>
              <a:buChar char="‒"/>
              <a:defRPr/>
            </a:pPr>
            <a:r>
              <a:rPr lang="en-US" sz="1400" b="1" u="sng" dirty="0">
                <a:solidFill>
                  <a:schemeClr val="tx1">
                    <a:lumMod val="50000"/>
                    <a:lumOff val="50000"/>
                  </a:schemeClr>
                </a:solidFill>
                <a:cs typeface="Calibri" pitchFamily="34" charset="0"/>
              </a:rPr>
              <a:t>NOT</a:t>
            </a:r>
            <a:r>
              <a:rPr lang="en-US" sz="1400" dirty="0">
                <a:solidFill>
                  <a:schemeClr val="tx1">
                    <a:lumMod val="50000"/>
                    <a:lumOff val="50000"/>
                  </a:schemeClr>
                </a:solidFill>
                <a:cs typeface="Calibri" pitchFamily="34" charset="0"/>
              </a:rPr>
              <a:t> correlated to a rise in broadband adoption.</a:t>
            </a:r>
          </a:p>
          <a:p>
            <a:pPr marL="365760" indent="-171450" eaLnBrk="1" hangingPunct="1">
              <a:lnSpc>
                <a:spcPts val="1800"/>
              </a:lnSpc>
              <a:buFont typeface="Calibri" pitchFamily="34" charset="0"/>
              <a:buChar char="‒"/>
              <a:defRPr/>
            </a:pPr>
            <a:endParaRPr lang="en-US" b="1" dirty="0">
              <a:solidFill>
                <a:schemeClr val="accent1"/>
              </a:solidFill>
              <a:cs typeface="Calibri" pitchFamily="34" charset="0"/>
            </a:endParaRPr>
          </a:p>
        </p:txBody>
      </p:sp>
    </p:spTree>
    <p:extLst>
      <p:ext uri="{BB962C8B-B14F-4D97-AF65-F5344CB8AC3E}">
        <p14:creationId xmlns:p14="http://schemas.microsoft.com/office/powerpoint/2010/main" val="18857565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sz="2800" b="1" i="0" u="none" strike="noStrike" dirty="0">
                <a:solidFill>
                  <a:srgbClr val="0C2074"/>
                </a:solidFill>
                <a:effectLst/>
                <a:latin typeface="Calibri" panose="020F0502020204030204" pitchFamily="34" charset="0"/>
              </a:rPr>
              <a:t>Broadband v. Mobile </a:t>
            </a:r>
            <a:r>
              <a:rPr lang="en-US" dirty="0"/>
              <a:t>– Heatmap</a:t>
            </a:r>
          </a:p>
        </p:txBody>
      </p:sp>
      <p:grpSp>
        <p:nvGrpSpPr>
          <p:cNvPr id="11" name="Group 10">
            <a:extLst>
              <a:ext uri="{FF2B5EF4-FFF2-40B4-BE49-F238E27FC236}">
                <a16:creationId xmlns:a16="http://schemas.microsoft.com/office/drawing/2014/main" id="{4439F976-E54D-C13B-1D62-97D69535840A}"/>
              </a:ext>
            </a:extLst>
          </p:cNvPr>
          <p:cNvGrpSpPr/>
          <p:nvPr/>
        </p:nvGrpSpPr>
        <p:grpSpPr>
          <a:xfrm>
            <a:off x="512467" y="758664"/>
            <a:ext cx="4632917" cy="2732245"/>
            <a:chOff x="2255542" y="758664"/>
            <a:chExt cx="4632917" cy="2732245"/>
          </a:xfrm>
        </p:grpSpPr>
        <p:pic>
          <p:nvPicPr>
            <p:cNvPr id="20481" name="Picture 2">
              <a:extLst>
                <a:ext uri="{FF2B5EF4-FFF2-40B4-BE49-F238E27FC236}">
                  <a16:creationId xmlns:a16="http://schemas.microsoft.com/office/drawing/2014/main" id="{B2E18094-8355-5E17-227C-93C0E8F19E4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255542" y="758664"/>
              <a:ext cx="4632917" cy="273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C88F7C0-BF93-75C9-E170-18713015DF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463360" y="811631"/>
              <a:ext cx="4301275" cy="2628558"/>
            </a:xfrm>
            <a:prstGeom prst="rect">
              <a:avLst/>
            </a:prstGeom>
          </p:spPr>
        </p:pic>
      </p:grpSp>
      <p:grpSp>
        <p:nvGrpSpPr>
          <p:cNvPr id="13" name="Group 12">
            <a:extLst>
              <a:ext uri="{FF2B5EF4-FFF2-40B4-BE49-F238E27FC236}">
                <a16:creationId xmlns:a16="http://schemas.microsoft.com/office/drawing/2014/main" id="{4A85DFE6-76B2-FAB0-DA90-A47F025006AD}"/>
              </a:ext>
            </a:extLst>
          </p:cNvPr>
          <p:cNvGrpSpPr/>
          <p:nvPr/>
        </p:nvGrpSpPr>
        <p:grpSpPr>
          <a:xfrm>
            <a:off x="512467" y="3706169"/>
            <a:ext cx="4632917" cy="2732245"/>
            <a:chOff x="2255542" y="3706169"/>
            <a:chExt cx="4632917" cy="2732245"/>
          </a:xfrm>
        </p:grpSpPr>
        <p:pic>
          <p:nvPicPr>
            <p:cNvPr id="20484" name="Picture 2">
              <a:extLst>
                <a:ext uri="{FF2B5EF4-FFF2-40B4-BE49-F238E27FC236}">
                  <a16:creationId xmlns:a16="http://schemas.microsoft.com/office/drawing/2014/main" id="{D137369F-1132-8486-4291-460BF1988DB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255542" y="3706169"/>
              <a:ext cx="4632917" cy="273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5493766-E278-5F4F-829C-15BDE76AAAB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463360" y="3772476"/>
              <a:ext cx="4301274" cy="2628558"/>
            </a:xfrm>
            <a:prstGeom prst="rect">
              <a:avLst/>
            </a:prstGeom>
          </p:spPr>
        </p:pic>
      </p:grpSp>
      <p:sp>
        <p:nvSpPr>
          <p:cNvPr id="15" name="Rectangle 14">
            <a:extLst>
              <a:ext uri="{FF2B5EF4-FFF2-40B4-BE49-F238E27FC236}">
                <a16:creationId xmlns:a16="http://schemas.microsoft.com/office/drawing/2014/main" id="{DCC25970-99A7-1434-1397-38DA4DC07D01}"/>
              </a:ext>
            </a:extLst>
          </p:cNvPr>
          <p:cNvSpPr/>
          <p:nvPr/>
        </p:nvSpPr>
        <p:spPr>
          <a:xfrm>
            <a:off x="5473243" y="1711254"/>
            <a:ext cx="2950472" cy="2819939"/>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Heatmap Results</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China leads the way for both broadband and mobile Service.</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Globally, mobile penetration is much higher than broadband, visually, almost double.</a:t>
            </a:r>
          </a:p>
          <a:p>
            <a:pPr marL="365760" indent="-171450" eaLnBrk="1" hangingPunct="1">
              <a:lnSpc>
                <a:spcPts val="2000"/>
              </a:lnSpc>
              <a:spcAft>
                <a:spcPts val="400"/>
              </a:spcAft>
              <a:buFont typeface="Calibri" pitchFamily="34" charset="0"/>
              <a:buChar char="‒"/>
              <a:defRPr/>
            </a:pPr>
            <a:r>
              <a:rPr lang="en-US" sz="1400" dirty="0">
                <a:solidFill>
                  <a:schemeClr val="tx1">
                    <a:lumMod val="50000"/>
                    <a:lumOff val="50000"/>
                  </a:schemeClr>
                </a:solidFill>
                <a:cs typeface="Calibri" pitchFamily="34" charset="0"/>
              </a:rPr>
              <a:t>Europe has more broadband adoption and Asia and Africa more mobile adoption.</a:t>
            </a:r>
          </a:p>
          <a:p>
            <a:pPr marL="365760" indent="-171450" eaLnBrk="1" hangingPunct="1">
              <a:lnSpc>
                <a:spcPts val="2000"/>
              </a:lnSpc>
              <a:buFont typeface="Calibri" pitchFamily="34" charset="0"/>
              <a:buChar char="‒"/>
              <a:defRPr/>
            </a:pPr>
            <a:endParaRPr lang="en-US" sz="1400" dirty="0">
              <a:solidFill>
                <a:schemeClr val="tx1">
                  <a:lumMod val="50000"/>
                  <a:lumOff val="50000"/>
                </a:schemeClr>
              </a:solidFill>
              <a:cs typeface="Calibri" pitchFamily="34" charset="0"/>
            </a:endParaRPr>
          </a:p>
        </p:txBody>
      </p:sp>
    </p:spTree>
    <p:extLst>
      <p:ext uri="{BB962C8B-B14F-4D97-AF65-F5344CB8AC3E}">
        <p14:creationId xmlns:p14="http://schemas.microsoft.com/office/powerpoint/2010/main" val="14143387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sz="2800" b="1" i="0" u="none" strike="noStrike" dirty="0">
                <a:solidFill>
                  <a:srgbClr val="0C2074"/>
                </a:solidFill>
                <a:effectLst/>
                <a:latin typeface="Calibri" panose="020F0502020204030204" pitchFamily="34" charset="0"/>
              </a:rPr>
              <a:t>Broadband v. Mobile </a:t>
            </a:r>
            <a:r>
              <a:rPr lang="en-US" dirty="0"/>
              <a:t>– Top 10 Countries</a:t>
            </a:r>
          </a:p>
        </p:txBody>
      </p:sp>
      <p:grpSp>
        <p:nvGrpSpPr>
          <p:cNvPr id="7" name="Group 6">
            <a:extLst>
              <a:ext uri="{FF2B5EF4-FFF2-40B4-BE49-F238E27FC236}">
                <a16:creationId xmlns:a16="http://schemas.microsoft.com/office/drawing/2014/main" id="{E95A6C75-1365-7845-D28E-F3D1E6FE8EDF}"/>
              </a:ext>
            </a:extLst>
          </p:cNvPr>
          <p:cNvGrpSpPr/>
          <p:nvPr/>
        </p:nvGrpSpPr>
        <p:grpSpPr>
          <a:xfrm>
            <a:off x="482322" y="1379353"/>
            <a:ext cx="8098720" cy="3080100"/>
            <a:chOff x="482322" y="1847851"/>
            <a:chExt cx="8098720" cy="3080100"/>
          </a:xfrm>
        </p:grpSpPr>
        <p:pic>
          <p:nvPicPr>
            <p:cNvPr id="15" name="Picture 2">
              <a:extLst>
                <a:ext uri="{FF2B5EF4-FFF2-40B4-BE49-F238E27FC236}">
                  <a16:creationId xmlns:a16="http://schemas.microsoft.com/office/drawing/2014/main" id="{CDC6788E-6B32-DAEE-14AD-A893EE85D03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82322" y="1847851"/>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0078435-FD8F-021D-2D40-9207FC1F606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17696" y="1847851"/>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A87375F-BEBE-B85D-8357-8613CDD19E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9931" y="2150355"/>
              <a:ext cx="3541872" cy="2564550"/>
            </a:xfrm>
            <a:prstGeom prst="rect">
              <a:avLst/>
            </a:prstGeom>
          </p:spPr>
        </p:pic>
        <p:pic>
          <p:nvPicPr>
            <p:cNvPr id="3" name="Picture 2">
              <a:extLst>
                <a:ext uri="{FF2B5EF4-FFF2-40B4-BE49-F238E27FC236}">
                  <a16:creationId xmlns:a16="http://schemas.microsoft.com/office/drawing/2014/main" id="{B22EF0A3-BE98-1329-DF1F-BE5B63C751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07618" y="2063149"/>
              <a:ext cx="3541872" cy="2652731"/>
            </a:xfrm>
            <a:prstGeom prst="rect">
              <a:avLst/>
            </a:prstGeom>
          </p:spPr>
        </p:pic>
      </p:grpSp>
      <p:sp>
        <p:nvSpPr>
          <p:cNvPr id="9" name="Rectangle 8">
            <a:extLst>
              <a:ext uri="{FF2B5EF4-FFF2-40B4-BE49-F238E27FC236}">
                <a16:creationId xmlns:a16="http://schemas.microsoft.com/office/drawing/2014/main" id="{0B1B8971-3346-0BD4-DB61-754D870CE18B}"/>
              </a:ext>
            </a:extLst>
          </p:cNvPr>
          <p:cNvSpPr/>
          <p:nvPr/>
        </p:nvSpPr>
        <p:spPr>
          <a:xfrm>
            <a:off x="4820443" y="4737031"/>
            <a:ext cx="3732213" cy="1082284"/>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Mobile Penetration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China remains in first place.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Surprising is the change in India from last in broadband to second in mobile.</a:t>
            </a:r>
          </a:p>
        </p:txBody>
      </p:sp>
      <p:sp>
        <p:nvSpPr>
          <p:cNvPr id="10" name="Rectangle 9">
            <a:extLst>
              <a:ext uri="{FF2B5EF4-FFF2-40B4-BE49-F238E27FC236}">
                <a16:creationId xmlns:a16="http://schemas.microsoft.com/office/drawing/2014/main" id="{2F517F96-E34E-D420-8A74-D1F18BE7A99D}"/>
              </a:ext>
            </a:extLst>
          </p:cNvPr>
          <p:cNvSpPr/>
          <p:nvPr/>
        </p:nvSpPr>
        <p:spPr>
          <a:xfrm>
            <a:off x="742030" y="4737031"/>
            <a:ext cx="3732213" cy="1313116"/>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Broadband Penetration (%)</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China leads the way.</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Other well-known internet-heavy, high-usage countries – U.S., Japan, Russia, Brazil, South Korea, India.</a:t>
            </a:r>
          </a:p>
        </p:txBody>
      </p:sp>
    </p:spTree>
    <p:extLst>
      <p:ext uri="{BB962C8B-B14F-4D97-AF65-F5344CB8AC3E}">
        <p14:creationId xmlns:p14="http://schemas.microsoft.com/office/powerpoint/2010/main" val="11592094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Coverage</a:t>
            </a:r>
          </a:p>
        </p:txBody>
      </p:sp>
      <p:grpSp>
        <p:nvGrpSpPr>
          <p:cNvPr id="5" name="Group 4">
            <a:extLst>
              <a:ext uri="{FF2B5EF4-FFF2-40B4-BE49-F238E27FC236}">
                <a16:creationId xmlns:a16="http://schemas.microsoft.com/office/drawing/2014/main" id="{AE81FCA9-0216-A6D0-42CC-E53137FF04E3}"/>
              </a:ext>
            </a:extLst>
          </p:cNvPr>
          <p:cNvGrpSpPr/>
          <p:nvPr/>
        </p:nvGrpSpPr>
        <p:grpSpPr>
          <a:xfrm>
            <a:off x="496749" y="1279712"/>
            <a:ext cx="8150503" cy="3193676"/>
            <a:chOff x="496749" y="1873624"/>
            <a:chExt cx="8150503" cy="3193676"/>
          </a:xfrm>
        </p:grpSpPr>
        <p:pic>
          <p:nvPicPr>
            <p:cNvPr id="2" name="Picture 2">
              <a:extLst>
                <a:ext uri="{FF2B5EF4-FFF2-40B4-BE49-F238E27FC236}">
                  <a16:creationId xmlns:a16="http://schemas.microsoft.com/office/drawing/2014/main" id="{D9242192-DC06-70C8-E09D-9D411BC2C82D}"/>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96749" y="1873624"/>
              <a:ext cx="8150503" cy="319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29905" y="2101294"/>
              <a:ext cx="7713046" cy="2823944"/>
            </a:xfrm>
            <a:prstGeom prst="rect">
              <a:avLst/>
            </a:prstGeom>
          </p:spPr>
        </p:pic>
      </p:grpSp>
      <p:sp>
        <p:nvSpPr>
          <p:cNvPr id="6" name="Rectangle 5">
            <a:extLst>
              <a:ext uri="{FF2B5EF4-FFF2-40B4-BE49-F238E27FC236}">
                <a16:creationId xmlns:a16="http://schemas.microsoft.com/office/drawing/2014/main" id="{9C9DB087-5D9A-7313-FB50-B97B256D153B}"/>
              </a:ext>
            </a:extLst>
          </p:cNvPr>
          <p:cNvSpPr/>
          <p:nvPr/>
        </p:nvSpPr>
        <p:spPr>
          <a:xfrm>
            <a:off x="742030" y="4737031"/>
            <a:ext cx="8001920" cy="1107932"/>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Top 10 Countries Mobile Coverage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2G (Basic cell coverage, SMS/MMS, 64Kpbs) is high in all countries.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3G (Entertainment/Data Transfer, HSPA+, 8Mbps), on average 10-15% less available than basic service.</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4G (High Speed, </a:t>
            </a:r>
            <a:r>
              <a:rPr lang="en-US" sz="1400" dirty="0" err="1">
                <a:solidFill>
                  <a:schemeClr val="tx1">
                    <a:lumMod val="50000"/>
                    <a:lumOff val="50000"/>
                  </a:schemeClr>
                </a:solidFill>
                <a:cs typeface="Calibri" pitchFamily="34" charset="0"/>
              </a:rPr>
              <a:t>AdHoc</a:t>
            </a:r>
            <a:r>
              <a:rPr lang="en-US" sz="1400" dirty="0">
                <a:solidFill>
                  <a:schemeClr val="tx1">
                    <a:lumMod val="50000"/>
                    <a:lumOff val="50000"/>
                  </a:schemeClr>
                </a:solidFill>
                <a:cs typeface="Calibri" pitchFamily="34" charset="0"/>
              </a:rPr>
              <a:t>/Multi-Hop, 50Mbps), over 50% availability is all countries, barring Nigeria.</a:t>
            </a:r>
          </a:p>
        </p:txBody>
      </p:sp>
    </p:spTree>
    <p:extLst>
      <p:ext uri="{BB962C8B-B14F-4D97-AF65-F5344CB8AC3E}">
        <p14:creationId xmlns:p14="http://schemas.microsoft.com/office/powerpoint/2010/main" val="13977816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Broadband v. Mobile – Cost Comparison</a:t>
            </a:r>
          </a:p>
        </p:txBody>
      </p:sp>
      <p:grpSp>
        <p:nvGrpSpPr>
          <p:cNvPr id="5" name="Group 4">
            <a:extLst>
              <a:ext uri="{FF2B5EF4-FFF2-40B4-BE49-F238E27FC236}">
                <a16:creationId xmlns:a16="http://schemas.microsoft.com/office/drawing/2014/main" id="{C7014B5E-7761-9502-0856-2CDE12BAA56F}"/>
              </a:ext>
            </a:extLst>
          </p:cNvPr>
          <p:cNvGrpSpPr/>
          <p:nvPr/>
        </p:nvGrpSpPr>
        <p:grpSpPr>
          <a:xfrm>
            <a:off x="1781510" y="1213061"/>
            <a:ext cx="5580981" cy="3460351"/>
            <a:chOff x="866775" y="1209675"/>
            <a:chExt cx="7419975" cy="4600575"/>
          </a:xfrm>
        </p:grpSpPr>
        <p:pic>
          <p:nvPicPr>
            <p:cNvPr id="3" name="Picture 2">
              <a:extLst>
                <a:ext uri="{FF2B5EF4-FFF2-40B4-BE49-F238E27FC236}">
                  <a16:creationId xmlns:a16="http://schemas.microsoft.com/office/drawing/2014/main" id="{323CE352-F760-40EB-F64D-48F949C64DB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66775" y="1209675"/>
              <a:ext cx="741997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DDA9892F-CFB1-4F0F-1EAF-74B5762F15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240971" y="1525228"/>
              <a:ext cx="6662057" cy="4074242"/>
            </a:xfrm>
            <a:prstGeom prst="rect">
              <a:avLst/>
            </a:prstGeom>
          </p:spPr>
        </p:pic>
      </p:grpSp>
      <p:sp>
        <p:nvSpPr>
          <p:cNvPr id="9" name="Rectangle 8">
            <a:extLst>
              <a:ext uri="{FF2B5EF4-FFF2-40B4-BE49-F238E27FC236}">
                <a16:creationId xmlns:a16="http://schemas.microsoft.com/office/drawing/2014/main" id="{2181E97E-1439-7CE9-DA70-9DF1FC507CE7}"/>
              </a:ext>
            </a:extLst>
          </p:cNvPr>
          <p:cNvSpPr/>
          <p:nvPr/>
        </p:nvSpPr>
        <p:spPr>
          <a:xfrm>
            <a:off x="742030" y="4937056"/>
            <a:ext cx="8001920" cy="1107932"/>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Top 10 Mobile Countries - Cost Comparisons</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Mobile-heavy countries see broadband rates double (on-average) compared to mobile cost.</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India (ranked last in broadband), sees the same trend.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In Indonesia and Nigeria it is most likely cost-prohibitive to operate broadband.</a:t>
            </a:r>
          </a:p>
        </p:txBody>
      </p:sp>
    </p:spTree>
    <p:extLst>
      <p:ext uri="{BB962C8B-B14F-4D97-AF65-F5344CB8AC3E}">
        <p14:creationId xmlns:p14="http://schemas.microsoft.com/office/powerpoint/2010/main" val="22375865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Censorship</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5" y="5648074"/>
            <a:ext cx="2559969"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George </a:t>
            </a:r>
            <a:r>
              <a:rPr lang="en-US" sz="2400" b="1" spc="-50" dirty="0" err="1">
                <a:solidFill>
                  <a:schemeClr val="accent1"/>
                </a:solidFill>
              </a:rPr>
              <a:t>Liberatos</a:t>
            </a:r>
            <a:endParaRPr lang="en-US" sz="24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63892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Haylee McLean</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37825991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14" name="Group 13">
            <a:extLst>
              <a:ext uri="{FF2B5EF4-FFF2-40B4-BE49-F238E27FC236}">
                <a16:creationId xmlns:a16="http://schemas.microsoft.com/office/drawing/2014/main" id="{6A6A0120-3331-B388-6B31-7F0525B6A7C1}"/>
              </a:ext>
            </a:extLst>
          </p:cNvPr>
          <p:cNvGrpSpPr/>
          <p:nvPr/>
        </p:nvGrpSpPr>
        <p:grpSpPr>
          <a:xfrm>
            <a:off x="914400" y="2587834"/>
            <a:ext cx="7315200" cy="1682332"/>
            <a:chOff x="914400" y="4532468"/>
            <a:chExt cx="7315200" cy="1682332"/>
          </a:xfrm>
        </p:grpSpPr>
        <p:pic>
          <p:nvPicPr>
            <p:cNvPr id="15" name="Picture 2">
              <a:extLst>
                <a:ext uri="{FF2B5EF4-FFF2-40B4-BE49-F238E27FC236}">
                  <a16:creationId xmlns:a16="http://schemas.microsoft.com/office/drawing/2014/main" id="{BA0DEDD9-7753-AA68-5EF0-FD9D0454C52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32468"/>
              <a:ext cx="7315200" cy="168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8683A281-7280-F3D3-AB72-79094F89B87E}"/>
                </a:ext>
              </a:extLst>
            </p:cNvPr>
            <p:cNvSpPr/>
            <p:nvPr/>
          </p:nvSpPr>
          <p:spPr bwMode="auto">
            <a:xfrm>
              <a:off x="1187701" y="4604990"/>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17" name="TextBox 16">
              <a:extLst>
                <a:ext uri="{FF2B5EF4-FFF2-40B4-BE49-F238E27FC236}">
                  <a16:creationId xmlns:a16="http://schemas.microsoft.com/office/drawing/2014/main" id="{80BD6075-EA9F-5523-3C36-A5D9C0AD1398}"/>
                </a:ext>
              </a:extLst>
            </p:cNvPr>
            <p:cNvSpPr txBox="1"/>
            <p:nvPr/>
          </p:nvSpPr>
          <p:spPr>
            <a:xfrm>
              <a:off x="1463841" y="5014220"/>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 to users?</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8" name="TextBox 17">
              <a:extLst>
                <a:ext uri="{FF2B5EF4-FFF2-40B4-BE49-F238E27FC236}">
                  <a16:creationId xmlns:a16="http://schemas.microsoft.com/office/drawing/2014/main" id="{C19BEA9A-6C45-3977-39CB-8257FDB9489A}"/>
                </a:ext>
              </a:extLst>
            </p:cNvPr>
            <p:cNvSpPr txBox="1"/>
            <p:nvPr/>
          </p:nvSpPr>
          <p:spPr>
            <a:xfrm>
              <a:off x="1729622" y="5373180"/>
              <a:ext cx="6211220" cy="6340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countries are affected the most by internet censorship?</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When looking at censorship globally, who is being censored?</a:t>
              </a:r>
            </a:p>
          </p:txBody>
        </p:sp>
      </p:grpSp>
    </p:spTree>
    <p:extLst>
      <p:ext uri="{BB962C8B-B14F-4D97-AF65-F5344CB8AC3E}">
        <p14:creationId xmlns:p14="http://schemas.microsoft.com/office/powerpoint/2010/main" val="27807408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D81298-0CA7-1303-E476-34B0299DD9BD}"/>
              </a:ext>
            </a:extLst>
          </p:cNvPr>
          <p:cNvSpPr/>
          <p:nvPr/>
        </p:nvSpPr>
        <p:spPr bwMode="auto">
          <a:xfrm>
            <a:off x="0" y="0"/>
            <a:ext cx="9144000" cy="6858000"/>
          </a:xfrm>
          <a:prstGeom prst="rect">
            <a:avLst/>
          </a:prstGeom>
          <a:solidFill>
            <a:schemeClr val="tx1"/>
          </a:solidFill>
          <a:ln>
            <a:noFill/>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1000" b="0" i="1" u="none" strike="noStrike" cap="none" normalizeH="0" baseline="0">
              <a:ln>
                <a:noFill/>
              </a:ln>
              <a:solidFill>
                <a:schemeClr val="tx2"/>
              </a:solidFill>
              <a:effectLst/>
              <a:latin typeface="Arial Black" pitchFamily="34" charset="0"/>
            </a:endParaRPr>
          </a:p>
        </p:txBody>
      </p:sp>
      <p:pic>
        <p:nvPicPr>
          <p:cNvPr id="2050" name="Picture 2">
            <a:extLst>
              <a:ext uri="{FF2B5EF4-FFF2-40B4-BE49-F238E27FC236}">
                <a16:creationId xmlns:a16="http://schemas.microsoft.com/office/drawing/2014/main" id="{67FAB9EF-A82D-721B-D313-5831817ED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747"/>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8080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96D036-5446-BE04-4FB3-7E602FDA40E8}"/>
              </a:ext>
            </a:extLst>
          </p:cNvPr>
          <p:cNvGrpSpPr/>
          <p:nvPr/>
        </p:nvGrpSpPr>
        <p:grpSpPr>
          <a:xfrm>
            <a:off x="1097757" y="1176338"/>
            <a:ext cx="6948487" cy="4014787"/>
            <a:chOff x="657225" y="1209675"/>
            <a:chExt cx="7848600" cy="4505325"/>
          </a:xfrm>
        </p:grpSpPr>
        <p:pic>
          <p:nvPicPr>
            <p:cNvPr id="4" name="Picture 3">
              <a:extLst>
                <a:ext uri="{FF2B5EF4-FFF2-40B4-BE49-F238E27FC236}">
                  <a16:creationId xmlns:a16="http://schemas.microsoft.com/office/drawing/2014/main" id="{891CD538-1CB4-CFF8-610E-7490E98F6EA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57225" y="1209675"/>
              <a:ext cx="7848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map of the world with many colored circles&#10;&#10;Description automatically generated">
              <a:extLst>
                <a:ext uri="{FF2B5EF4-FFF2-40B4-BE49-F238E27FC236}">
                  <a16:creationId xmlns:a16="http://schemas.microsoft.com/office/drawing/2014/main" id="{F92ED9D8-11DA-1503-ACDC-DF2625E0B37E}"/>
                </a:ext>
              </a:extLst>
            </p:cNvPr>
            <p:cNvPicPr>
              <a:picLocks noChangeAspect="1"/>
            </p:cNvPicPr>
            <p:nvPr/>
          </p:nvPicPr>
          <p:blipFill rotWithShape="1">
            <a:blip r:embed="rId4">
              <a:extLst>
                <a:ext uri="{28A0092B-C50C-407E-A947-70E740481C1C}">
                  <a14:useLocalDpi xmlns:a14="http://schemas.microsoft.com/office/drawing/2010/main" val="0"/>
                </a:ext>
              </a:extLst>
            </a:blip>
            <a:srcRect b="9521"/>
            <a:stretch/>
          </p:blipFill>
          <p:spPr>
            <a:xfrm>
              <a:off x="1072698" y="1606969"/>
              <a:ext cx="6989078" cy="3725803"/>
            </a:xfrm>
            <a:prstGeom prst="rect">
              <a:avLst/>
            </a:prstGeom>
          </p:spPr>
        </p:pic>
      </p:grpSp>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Internet Censorship - Heatmap</a:t>
            </a:r>
          </a:p>
        </p:txBody>
      </p:sp>
      <p:sp>
        <p:nvSpPr>
          <p:cNvPr id="7" name="Rectangle 6">
            <a:extLst>
              <a:ext uri="{FF2B5EF4-FFF2-40B4-BE49-F238E27FC236}">
                <a16:creationId xmlns:a16="http://schemas.microsoft.com/office/drawing/2014/main" id="{41D6F0D5-C897-800D-48FA-BBB93827E4B4}"/>
              </a:ext>
            </a:extLst>
          </p:cNvPr>
          <p:cNvSpPr/>
          <p:nvPr/>
        </p:nvSpPr>
        <p:spPr>
          <a:xfrm>
            <a:off x="742030" y="5403781"/>
            <a:ext cx="8001920" cy="851452"/>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Censorship Across the World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Censorship scores range from 1 to 11. (1 being the least restricted and 11 being the most restricted.)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Warmer shades such as red to signify higher levels of scores in specific areas</a:t>
            </a:r>
          </a:p>
        </p:txBody>
      </p:sp>
    </p:spTree>
    <p:extLst>
      <p:ext uri="{BB962C8B-B14F-4D97-AF65-F5344CB8AC3E}">
        <p14:creationId xmlns:p14="http://schemas.microsoft.com/office/powerpoint/2010/main" val="31582247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25" name="Group 24">
            <a:extLst>
              <a:ext uri="{FF2B5EF4-FFF2-40B4-BE49-F238E27FC236}">
                <a16:creationId xmlns:a16="http://schemas.microsoft.com/office/drawing/2014/main" id="{01A18BA5-7ED5-6A7C-620D-3D1BC4EB7A31}"/>
              </a:ext>
            </a:extLst>
          </p:cNvPr>
          <p:cNvGrpSpPr/>
          <p:nvPr/>
        </p:nvGrpSpPr>
        <p:grpSpPr>
          <a:xfrm>
            <a:off x="914400" y="1020763"/>
            <a:ext cx="7315200" cy="1381883"/>
            <a:chOff x="914400" y="1020763"/>
            <a:chExt cx="7315200" cy="1381883"/>
          </a:xfrm>
        </p:grpSpPr>
        <p:pic>
          <p:nvPicPr>
            <p:cNvPr id="51202" name="Picture 2">
              <a:extLst>
                <a:ext uri="{FF2B5EF4-FFF2-40B4-BE49-F238E27FC236}">
                  <a16:creationId xmlns:a16="http://schemas.microsoft.com/office/drawing/2014/main" id="{C8CFCD8D-FF02-FB1C-FCB3-33EB40266BA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38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E6A305C0-F641-0907-5B1B-6EA1FA2E64FE}"/>
                </a:ext>
              </a:extLst>
            </p:cNvPr>
            <p:cNvSpPr/>
            <p:nvPr/>
          </p:nvSpPr>
          <p:spPr bwMode="auto">
            <a:xfrm>
              <a:off x="1187701" y="1093286"/>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2" name="TextBox 1">
              <a:extLst>
                <a:ext uri="{FF2B5EF4-FFF2-40B4-BE49-F238E27FC236}">
                  <a16:creationId xmlns:a16="http://schemas.microsoft.com/office/drawing/2014/main" id="{A0A71FBB-543C-8C16-333E-BCC82AB1DD6B}"/>
                </a:ext>
              </a:extLst>
            </p:cNvPr>
            <p:cNvSpPr txBox="1"/>
            <p:nvPr/>
          </p:nvSpPr>
          <p:spPr>
            <a:xfrm>
              <a:off x="1463841" y="1502516"/>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3" name="TextBox 2">
              <a:extLst>
                <a:ext uri="{FF2B5EF4-FFF2-40B4-BE49-F238E27FC236}">
                  <a16:creationId xmlns:a16="http://schemas.microsoft.com/office/drawing/2014/main" id="{6E3E0308-C222-3D09-08B2-B0818A29C799}"/>
                </a:ext>
              </a:extLst>
            </p:cNvPr>
            <p:cNvSpPr txBox="1"/>
            <p:nvPr/>
          </p:nvSpPr>
          <p:spPr>
            <a:xfrm>
              <a:off x="1729622" y="1861476"/>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gender, income,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grpSp>
        <p:nvGrpSpPr>
          <p:cNvPr id="26" name="Group 25">
            <a:extLst>
              <a:ext uri="{FF2B5EF4-FFF2-40B4-BE49-F238E27FC236}">
                <a16:creationId xmlns:a16="http://schemas.microsoft.com/office/drawing/2014/main" id="{94F2CC69-61D9-670D-A6E5-88EE9C80016C}"/>
              </a:ext>
            </a:extLst>
          </p:cNvPr>
          <p:cNvGrpSpPr/>
          <p:nvPr/>
        </p:nvGrpSpPr>
        <p:grpSpPr>
          <a:xfrm>
            <a:off x="914400" y="2619960"/>
            <a:ext cx="7315200" cy="1682331"/>
            <a:chOff x="914400" y="2619960"/>
            <a:chExt cx="7315200" cy="1682331"/>
          </a:xfrm>
        </p:grpSpPr>
        <p:pic>
          <p:nvPicPr>
            <p:cNvPr id="6" name="Picture 2">
              <a:extLst>
                <a:ext uri="{FF2B5EF4-FFF2-40B4-BE49-F238E27FC236}">
                  <a16:creationId xmlns:a16="http://schemas.microsoft.com/office/drawing/2014/main" id="{D0FD1C6C-A502-9F0B-057D-992786AF9A6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19960"/>
              <a:ext cx="7315200" cy="168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7CB5620-7E45-3B00-5632-352257309544}"/>
                </a:ext>
              </a:extLst>
            </p:cNvPr>
            <p:cNvSpPr/>
            <p:nvPr/>
          </p:nvSpPr>
          <p:spPr bwMode="auto">
            <a:xfrm>
              <a:off x="1187701" y="2692483"/>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2</a:t>
              </a:r>
            </a:p>
          </p:txBody>
        </p:sp>
        <p:sp>
          <p:nvSpPr>
            <p:cNvPr id="8" name="TextBox 7">
              <a:extLst>
                <a:ext uri="{FF2B5EF4-FFF2-40B4-BE49-F238E27FC236}">
                  <a16:creationId xmlns:a16="http://schemas.microsoft.com/office/drawing/2014/main" id="{811088C9-07A5-04D3-F7B7-05DD1AFCA6E1}"/>
                </a:ext>
              </a:extLst>
            </p:cNvPr>
            <p:cNvSpPr txBox="1"/>
            <p:nvPr/>
          </p:nvSpPr>
          <p:spPr>
            <a:xfrm>
              <a:off x="1463841" y="3101713"/>
              <a:ext cx="6586145"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What differences are between broadband and mobile usage?</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1" name="TextBox 10">
              <a:extLst>
                <a:ext uri="{FF2B5EF4-FFF2-40B4-BE49-F238E27FC236}">
                  <a16:creationId xmlns:a16="http://schemas.microsoft.com/office/drawing/2014/main" id="{969A8C9E-AFA6-3B16-CE58-4DFB942D55D0}"/>
                </a:ext>
              </a:extLst>
            </p:cNvPr>
            <p:cNvSpPr txBox="1"/>
            <p:nvPr/>
          </p:nvSpPr>
          <p:spPr>
            <a:xfrm>
              <a:off x="1729622" y="3460673"/>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Who is predominantly using broadband and mobile?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sp>
          <p:nvSpPr>
            <p:cNvPr id="12" name="TextBox 11">
              <a:extLst>
                <a:ext uri="{FF2B5EF4-FFF2-40B4-BE49-F238E27FC236}">
                  <a16:creationId xmlns:a16="http://schemas.microsoft.com/office/drawing/2014/main" id="{59A8D2BF-33FA-D5A5-174F-DC1E0FAD0E22}"/>
                </a:ext>
              </a:extLst>
            </p:cNvPr>
            <p:cNvSpPr txBox="1"/>
            <p:nvPr/>
          </p:nvSpPr>
          <p:spPr>
            <a:xfrm>
              <a:off x="1729623" y="3765472"/>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are som</a:t>
              </a:r>
              <a:r>
                <a:rPr lang="en-US" sz="1600" dirty="0">
                  <a:solidFill>
                    <a:schemeClr val="tx1">
                      <a:lumMod val="50000"/>
                      <a:lumOff val="50000"/>
                    </a:schemeClr>
                  </a:solidFill>
                  <a:cs typeface="Calibri" pitchFamily="34" charset="0"/>
                </a:rPr>
                <a:t>e of the</a:t>
              </a:r>
              <a:r>
                <a:rPr lang="en-US" sz="1600" b="0" dirty="0">
                  <a:solidFill>
                    <a:schemeClr val="tx1">
                      <a:lumMod val="50000"/>
                      <a:lumOff val="50000"/>
                    </a:schemeClr>
                  </a:solidFill>
                  <a:latin typeface="Calibri" pitchFamily="34" charset="0"/>
                  <a:cs typeface="Calibri" pitchFamily="34" charset="0"/>
                </a:rPr>
                <a:t> disparities between broadband or mobile use?</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grpSp>
        <p:nvGrpSpPr>
          <p:cNvPr id="27" name="Group 26">
            <a:extLst>
              <a:ext uri="{FF2B5EF4-FFF2-40B4-BE49-F238E27FC236}">
                <a16:creationId xmlns:a16="http://schemas.microsoft.com/office/drawing/2014/main" id="{EBBB0B37-CC8F-9FF6-3E04-28EAD546C8D5}"/>
              </a:ext>
            </a:extLst>
          </p:cNvPr>
          <p:cNvGrpSpPr/>
          <p:nvPr/>
        </p:nvGrpSpPr>
        <p:grpSpPr>
          <a:xfrm>
            <a:off x="914400" y="4532468"/>
            <a:ext cx="7315200" cy="1682332"/>
            <a:chOff x="914400" y="4532468"/>
            <a:chExt cx="7315200" cy="1682332"/>
          </a:xfrm>
        </p:grpSpPr>
        <p:pic>
          <p:nvPicPr>
            <p:cNvPr id="13" name="Picture 2">
              <a:extLst>
                <a:ext uri="{FF2B5EF4-FFF2-40B4-BE49-F238E27FC236}">
                  <a16:creationId xmlns:a16="http://schemas.microsoft.com/office/drawing/2014/main" id="{82E97054-3EF6-3CCC-A98A-F1B515C08D3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32468"/>
              <a:ext cx="7315200" cy="168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FDC5C75-0B5B-E9CF-2A8C-9E940D4375A3}"/>
                </a:ext>
              </a:extLst>
            </p:cNvPr>
            <p:cNvSpPr/>
            <p:nvPr/>
          </p:nvSpPr>
          <p:spPr bwMode="auto">
            <a:xfrm>
              <a:off x="1187701" y="4604990"/>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3</a:t>
              </a:r>
            </a:p>
          </p:txBody>
        </p:sp>
        <p:sp>
          <p:nvSpPr>
            <p:cNvPr id="15" name="TextBox 14">
              <a:extLst>
                <a:ext uri="{FF2B5EF4-FFF2-40B4-BE49-F238E27FC236}">
                  <a16:creationId xmlns:a16="http://schemas.microsoft.com/office/drawing/2014/main" id="{23BB9F3B-6219-746E-7573-BFC18CE37E92}"/>
                </a:ext>
              </a:extLst>
            </p:cNvPr>
            <p:cNvSpPr txBox="1"/>
            <p:nvPr/>
          </p:nvSpPr>
          <p:spPr>
            <a:xfrm>
              <a:off x="1463841" y="5014220"/>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censoring the internet to users?</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6" name="TextBox 15">
              <a:extLst>
                <a:ext uri="{FF2B5EF4-FFF2-40B4-BE49-F238E27FC236}">
                  <a16:creationId xmlns:a16="http://schemas.microsoft.com/office/drawing/2014/main" id="{B1233729-AE3A-2BD1-A509-07831D55AFE9}"/>
                </a:ext>
              </a:extLst>
            </p:cNvPr>
            <p:cNvSpPr txBox="1"/>
            <p:nvPr/>
          </p:nvSpPr>
          <p:spPr>
            <a:xfrm>
              <a:off x="1729622" y="5373180"/>
              <a:ext cx="6211220" cy="6340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countries are affected the most by internet censorship?</a:t>
              </a:r>
            </a:p>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When looking at censorship globally, who is being censored?</a:t>
              </a:r>
            </a:p>
          </p:txBody>
        </p:sp>
      </p:grpSp>
    </p:spTree>
    <p:extLst>
      <p:ext uri="{BB962C8B-B14F-4D97-AF65-F5344CB8AC3E}">
        <p14:creationId xmlns:p14="http://schemas.microsoft.com/office/powerpoint/2010/main" val="41229589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F28AE2-3B2F-6FAD-6031-8A9B6C43AF5F}"/>
              </a:ext>
            </a:extLst>
          </p:cNvPr>
          <p:cNvGrpSpPr/>
          <p:nvPr/>
        </p:nvGrpSpPr>
        <p:grpSpPr>
          <a:xfrm>
            <a:off x="482322" y="1412700"/>
            <a:ext cx="8098720" cy="3080100"/>
            <a:chOff x="482322" y="1888950"/>
            <a:chExt cx="8098720" cy="3080100"/>
          </a:xfrm>
        </p:grpSpPr>
        <p:pic>
          <p:nvPicPr>
            <p:cNvPr id="15" name="Picture 2">
              <a:extLst>
                <a:ext uri="{FF2B5EF4-FFF2-40B4-BE49-F238E27FC236}">
                  <a16:creationId xmlns:a16="http://schemas.microsoft.com/office/drawing/2014/main" id="{CDC6788E-6B32-DAEE-14AD-A893EE85D03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82322" y="1888950"/>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0078435-FD8F-021D-2D40-9207FC1F6066}"/>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617696" y="1888950"/>
              <a:ext cx="3963346" cy="30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BC094FC-A5E2-ABD4-28FD-43097DA991C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99779" y="2104248"/>
              <a:ext cx="3812937" cy="2688892"/>
            </a:xfrm>
            <a:prstGeom prst="rect">
              <a:avLst/>
            </a:prstGeom>
          </p:spPr>
        </p:pic>
        <p:pic>
          <p:nvPicPr>
            <p:cNvPr id="6" name="Picture 5" descr="A graph with a red line and a red line">
              <a:extLst>
                <a:ext uri="{FF2B5EF4-FFF2-40B4-BE49-F238E27FC236}">
                  <a16:creationId xmlns:a16="http://schemas.microsoft.com/office/drawing/2014/main" id="{8D6E8783-18C2-11B2-F551-C56F0E7271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45718" y="2160434"/>
              <a:ext cx="3469607" cy="2651756"/>
            </a:xfrm>
            <a:prstGeom prst="rect">
              <a:avLst/>
            </a:prstGeom>
          </p:spPr>
        </p:pic>
      </p:gr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Score and Population</a:t>
            </a:r>
          </a:p>
        </p:txBody>
      </p:sp>
      <p:sp>
        <p:nvSpPr>
          <p:cNvPr id="8" name="Rectangle 7">
            <a:extLst>
              <a:ext uri="{FF2B5EF4-FFF2-40B4-BE49-F238E27FC236}">
                <a16:creationId xmlns:a16="http://schemas.microsoft.com/office/drawing/2014/main" id="{8FDC50EE-FDB0-B47B-605C-28C0E67D02F1}"/>
              </a:ext>
            </a:extLst>
          </p:cNvPr>
          <p:cNvSpPr/>
          <p:nvPr/>
        </p:nvSpPr>
        <p:spPr>
          <a:xfrm>
            <a:off x="4820443" y="4737031"/>
            <a:ext cx="3732213" cy="1056636"/>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and Censorship Correlation Test</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Tested on a scatter plot ultimately there is little to no correlation between the two.</a:t>
            </a:r>
          </a:p>
        </p:txBody>
      </p:sp>
      <p:sp>
        <p:nvSpPr>
          <p:cNvPr id="9" name="Rectangle 8">
            <a:extLst>
              <a:ext uri="{FF2B5EF4-FFF2-40B4-BE49-F238E27FC236}">
                <a16:creationId xmlns:a16="http://schemas.microsoft.com/office/drawing/2014/main" id="{045FD65F-BA9D-C929-5211-11B962CC6981}"/>
              </a:ext>
            </a:extLst>
          </p:cNvPr>
          <p:cNvSpPr/>
          <p:nvPr/>
        </p:nvSpPr>
        <p:spPr>
          <a:xfrm>
            <a:off x="742030" y="4737031"/>
            <a:ext cx="3732213" cy="1287468"/>
          </a:xfrm>
          <a:prstGeom prst="rect">
            <a:avLst/>
          </a:prstGeom>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Population and Censorship</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Taking a deeper look into the country’s population against their censorship score there may be a correlation between high populations and high scores. </a:t>
            </a:r>
          </a:p>
        </p:txBody>
      </p:sp>
    </p:spTree>
    <p:extLst>
      <p:ext uri="{BB962C8B-B14F-4D97-AF65-F5344CB8AC3E}">
        <p14:creationId xmlns:p14="http://schemas.microsoft.com/office/powerpoint/2010/main" val="29486036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752387-7B5A-BCF1-F793-C8898CBD5F67}"/>
              </a:ext>
            </a:extLst>
          </p:cNvPr>
          <p:cNvGrpSpPr/>
          <p:nvPr/>
        </p:nvGrpSpPr>
        <p:grpSpPr>
          <a:xfrm>
            <a:off x="1435447" y="1176337"/>
            <a:ext cx="6273106" cy="4014788"/>
            <a:chOff x="862013" y="952501"/>
            <a:chExt cx="7419975" cy="4857750"/>
          </a:xfrm>
        </p:grpSpPr>
        <p:pic>
          <p:nvPicPr>
            <p:cNvPr id="3" name="Picture 2">
              <a:extLst>
                <a:ext uri="{FF2B5EF4-FFF2-40B4-BE49-F238E27FC236}">
                  <a16:creationId xmlns:a16="http://schemas.microsoft.com/office/drawing/2014/main" id="{323CE352-F760-40EB-F64D-48F949C64DB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862013" y="952501"/>
              <a:ext cx="741997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graph of blue bars&#10;&#10;Description automatically generated with medium confidence">
              <a:extLst>
                <a:ext uri="{FF2B5EF4-FFF2-40B4-BE49-F238E27FC236}">
                  <a16:creationId xmlns:a16="http://schemas.microsoft.com/office/drawing/2014/main" id="{0AC6B890-1AA5-9BB1-B48D-DBC878F781F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9894" y="1209675"/>
              <a:ext cx="6718372" cy="4395573"/>
            </a:xfrm>
            <a:prstGeom prst="rect">
              <a:avLst/>
            </a:prstGeom>
          </p:spPr>
        </p:pic>
      </p:grpSp>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Censorship – Mean and Median </a:t>
            </a:r>
          </a:p>
        </p:txBody>
      </p:sp>
      <p:sp>
        <p:nvSpPr>
          <p:cNvPr id="9" name="Rectangle 8">
            <a:extLst>
              <a:ext uri="{FF2B5EF4-FFF2-40B4-BE49-F238E27FC236}">
                <a16:creationId xmlns:a16="http://schemas.microsoft.com/office/drawing/2014/main" id="{57F72550-877C-4B8E-0646-DB6D60CE94F9}"/>
              </a:ext>
            </a:extLst>
          </p:cNvPr>
          <p:cNvSpPr/>
          <p:nvPr/>
        </p:nvSpPr>
        <p:spPr>
          <a:xfrm>
            <a:off x="742030" y="5403781"/>
            <a:ext cx="8001920" cy="851452"/>
          </a:xfrm>
          <a:prstGeom prst="rect">
            <a:avLst/>
          </a:prstGeom>
          <a:ln>
            <a:noFill/>
          </a:ln>
        </p:spPr>
        <p:txBody>
          <a:bodyPr wrap="square">
            <a:spAutoFit/>
          </a:bodyPr>
          <a:lstStyle/>
          <a:p>
            <a:pPr marL="173736" indent="-173736" eaLnBrk="1" hangingPunct="1">
              <a:lnSpc>
                <a:spcPts val="1800"/>
              </a:lnSpc>
              <a:spcBef>
                <a:spcPts val="200"/>
              </a:spcBef>
              <a:spcAft>
                <a:spcPts val="400"/>
              </a:spcAft>
              <a:buFont typeface="Arial" pitchFamily="34" charset="0"/>
              <a:buChar char="•"/>
              <a:defRPr/>
            </a:pPr>
            <a:r>
              <a:rPr lang="en-US" b="1" dirty="0">
                <a:solidFill>
                  <a:schemeClr val="accent1"/>
                </a:solidFill>
                <a:cs typeface="Calibri" pitchFamily="34" charset="0"/>
              </a:rPr>
              <a:t>Censorship Across the World</a:t>
            </a:r>
          </a:p>
          <a:p>
            <a:pPr marL="365760" indent="-171450" eaLnBrk="1" hangingPunct="1">
              <a:lnSpc>
                <a:spcPts val="1800"/>
              </a:lnSpc>
              <a:spcAft>
                <a:spcPts val="200"/>
              </a:spcAft>
              <a:buFont typeface="Calibri" pitchFamily="34" charset="0"/>
              <a:buChar char="‒"/>
              <a:defRPr/>
            </a:pPr>
            <a:r>
              <a:rPr lang="en-US" sz="1400" dirty="0">
                <a:solidFill>
                  <a:schemeClr val="tx1">
                    <a:lumMod val="50000"/>
                    <a:lumOff val="50000"/>
                  </a:schemeClr>
                </a:solidFill>
                <a:cs typeface="Calibri" pitchFamily="34" charset="0"/>
              </a:rPr>
              <a:t>This bar graph illustrates a comparative analysis of internet censorship scores across different regions, focusing on the mean and median scores.</a:t>
            </a:r>
          </a:p>
        </p:txBody>
      </p:sp>
    </p:spTree>
    <p:extLst>
      <p:ext uri="{BB962C8B-B14F-4D97-AF65-F5344CB8AC3E}">
        <p14:creationId xmlns:p14="http://schemas.microsoft.com/office/powerpoint/2010/main" val="41905305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Conclusion</a:t>
            </a:r>
          </a:p>
        </p:txBody>
      </p:sp>
    </p:spTree>
    <p:extLst>
      <p:ext uri="{BB962C8B-B14F-4D97-AF65-F5344CB8AC3E}">
        <p14:creationId xmlns:p14="http://schemas.microsoft.com/office/powerpoint/2010/main" val="212525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8CC0AF43-7C0E-C65C-F7A5-2FFFFC90AD8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Conclusions</a:t>
            </a:r>
          </a:p>
        </p:txBody>
      </p:sp>
      <p:pic>
        <p:nvPicPr>
          <p:cNvPr id="62467" name="Picture 2">
            <a:extLst>
              <a:ext uri="{FF2B5EF4-FFF2-40B4-BE49-F238E27FC236}">
                <a16:creationId xmlns:a16="http://schemas.microsoft.com/office/drawing/2014/main" id="{CF5398D5-07BE-144D-04BE-32ADF8C667C1}"/>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1085850"/>
            <a:ext cx="12350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C2B0D68-33F3-E090-45DE-D6A3BBDEFA3D}"/>
              </a:ext>
            </a:extLst>
          </p:cNvPr>
          <p:cNvSpPr/>
          <p:nvPr/>
        </p:nvSpPr>
        <p:spPr>
          <a:xfrm>
            <a:off x="547688" y="1430338"/>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DEMOGRAPHICS</a:t>
            </a:r>
          </a:p>
        </p:txBody>
      </p:sp>
      <p:graphicFrame>
        <p:nvGraphicFramePr>
          <p:cNvPr id="8" name="Group 67">
            <a:extLst>
              <a:ext uri="{FF2B5EF4-FFF2-40B4-BE49-F238E27FC236}">
                <a16:creationId xmlns:a16="http://schemas.microsoft.com/office/drawing/2014/main" id="{1A9D24D6-43BA-EB29-7E62-6C0787E2D92C}"/>
              </a:ext>
            </a:extLst>
          </p:cNvPr>
          <p:cNvGraphicFramePr>
            <a:graphicFrameLocks noGrp="1"/>
          </p:cNvGraphicFramePr>
          <p:nvPr>
            <p:extLst>
              <p:ext uri="{D42A27DB-BD31-4B8C-83A1-F6EECF244321}">
                <p14:modId xmlns:p14="http://schemas.microsoft.com/office/powerpoint/2010/main" val="3242679250"/>
              </p:ext>
            </p:extLst>
          </p:nvPr>
        </p:nvGraphicFramePr>
        <p:xfrm>
          <a:off x="2130425" y="1238250"/>
          <a:ext cx="6262688" cy="777491"/>
        </p:xfrm>
        <a:graphic>
          <a:graphicData uri="http://schemas.openxmlformats.org/drawingml/2006/table">
            <a:tbl>
              <a:tblPr/>
              <a:tblGrid>
                <a:gridCol w="2194207">
                  <a:extLst>
                    <a:ext uri="{9D8B030D-6E8A-4147-A177-3AD203B41FA5}">
                      <a16:colId xmlns:a16="http://schemas.microsoft.com/office/drawing/2014/main" val="20000"/>
                    </a:ext>
                  </a:extLst>
                </a:gridCol>
                <a:gridCol w="4068481">
                  <a:extLst>
                    <a:ext uri="{9D8B030D-6E8A-4147-A177-3AD203B41FA5}">
                      <a16:colId xmlns:a16="http://schemas.microsoft.com/office/drawing/2014/main" val="20001"/>
                    </a:ext>
                  </a:extLst>
                </a:gridCol>
              </a:tblGrid>
              <a:tr h="228740">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algn="ct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Who is using the internet?</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Males</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People with higher incomes</a:t>
                      </a:r>
                    </a:p>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People who are more educated</a:t>
                      </a:r>
                      <a:endParaRPr lang="en-US" sz="800" b="1" i="0" u="none" strike="noStrike" dirty="0">
                        <a:solidFill>
                          <a:schemeClr val="accent2"/>
                        </a:solidFill>
                        <a:effectLst/>
                        <a:latin typeface="Calibri" pitchFamily="34" charset="0"/>
                        <a:cs typeface="Calibri" pitchFamily="34" charset="0"/>
                      </a:endParaRP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890">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62505" name="Picture 15">
            <a:extLst>
              <a:ext uri="{FF2B5EF4-FFF2-40B4-BE49-F238E27FC236}">
                <a16:creationId xmlns:a16="http://schemas.microsoft.com/office/drawing/2014/main" id="{21FEA039-F6A0-F791-B198-8B5CC2BDAA6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2878138"/>
            <a:ext cx="123348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A0F50CD-87AE-C06C-5001-756D951B6563}"/>
              </a:ext>
            </a:extLst>
          </p:cNvPr>
          <p:cNvSpPr/>
          <p:nvPr/>
        </p:nvSpPr>
        <p:spPr>
          <a:xfrm>
            <a:off x="547688" y="321560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BROADBAND </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V. MOBILE</a:t>
            </a:r>
          </a:p>
        </p:txBody>
      </p:sp>
      <p:pic>
        <p:nvPicPr>
          <p:cNvPr id="62507" name="Picture 11">
            <a:extLst>
              <a:ext uri="{FF2B5EF4-FFF2-40B4-BE49-F238E27FC236}">
                <a16:creationId xmlns:a16="http://schemas.microsoft.com/office/drawing/2014/main" id="{4E24AA3F-8878-E47F-0C51-A323F8FF80D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0075" y="4668838"/>
            <a:ext cx="12350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4AB8B9A-653D-1E41-4B1E-89E82879F79A}"/>
              </a:ext>
            </a:extLst>
          </p:cNvPr>
          <p:cNvSpPr/>
          <p:nvPr/>
        </p:nvSpPr>
        <p:spPr>
          <a:xfrm>
            <a:off x="538163" y="5038390"/>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200" b="1" kern="1100" dirty="0">
                <a:solidFill>
                  <a:schemeClr val="tx1">
                    <a:lumMod val="50000"/>
                    <a:lumOff val="50000"/>
                  </a:schemeClr>
                </a:solidFill>
                <a:cs typeface="Calibri" pitchFamily="34" charset="0"/>
              </a:rPr>
              <a:t>INTERNET</a:t>
            </a:r>
            <a:br>
              <a:rPr lang="en-US" sz="1200" b="1" kern="1100" dirty="0">
                <a:solidFill>
                  <a:schemeClr val="tx1">
                    <a:lumMod val="50000"/>
                    <a:lumOff val="50000"/>
                  </a:schemeClr>
                </a:solidFill>
                <a:cs typeface="Calibri" pitchFamily="34" charset="0"/>
              </a:rPr>
            </a:br>
            <a:r>
              <a:rPr lang="en-US" sz="1200" b="1" kern="1100" dirty="0">
                <a:solidFill>
                  <a:schemeClr val="tx1">
                    <a:lumMod val="50000"/>
                    <a:lumOff val="50000"/>
                  </a:schemeClr>
                </a:solidFill>
                <a:cs typeface="Calibri" pitchFamily="34" charset="0"/>
              </a:rPr>
              <a:t>CENSORSHIP</a:t>
            </a:r>
          </a:p>
        </p:txBody>
      </p:sp>
      <p:graphicFrame>
        <p:nvGraphicFramePr>
          <p:cNvPr id="18" name="Group 67">
            <a:extLst>
              <a:ext uri="{FF2B5EF4-FFF2-40B4-BE49-F238E27FC236}">
                <a16:creationId xmlns:a16="http://schemas.microsoft.com/office/drawing/2014/main" id="{6C76FF19-3AD9-6B5C-4920-837FD6942C14}"/>
              </a:ext>
            </a:extLst>
          </p:cNvPr>
          <p:cNvGraphicFramePr>
            <a:graphicFrameLocks noGrp="1"/>
          </p:cNvGraphicFramePr>
          <p:nvPr>
            <p:extLst>
              <p:ext uri="{D42A27DB-BD31-4B8C-83A1-F6EECF244321}">
                <p14:modId xmlns:p14="http://schemas.microsoft.com/office/powerpoint/2010/main" val="1667583162"/>
              </p:ext>
            </p:extLst>
          </p:nvPr>
        </p:nvGraphicFramePr>
        <p:xfrm>
          <a:off x="2130425" y="2705100"/>
          <a:ext cx="6262688" cy="1478297"/>
        </p:xfrm>
        <a:graphic>
          <a:graphicData uri="http://schemas.openxmlformats.org/drawingml/2006/table">
            <a:tbl>
              <a:tblPr/>
              <a:tblGrid>
                <a:gridCol w="2194207">
                  <a:extLst>
                    <a:ext uri="{9D8B030D-6E8A-4147-A177-3AD203B41FA5}">
                      <a16:colId xmlns:a16="http://schemas.microsoft.com/office/drawing/2014/main" val="20000"/>
                    </a:ext>
                  </a:extLst>
                </a:gridCol>
                <a:gridCol w="4068481">
                  <a:extLst>
                    <a:ext uri="{9D8B030D-6E8A-4147-A177-3AD203B41FA5}">
                      <a16:colId xmlns:a16="http://schemas.microsoft.com/office/drawing/2014/main" val="20001"/>
                    </a:ext>
                  </a:extLst>
                </a:gridCol>
              </a:tblGrid>
              <a:tr h="228393">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620" marB="4562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620" marB="4562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270">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8">
                <a:tc>
                  <a:txBody>
                    <a:bodyPr/>
                    <a:lstStyle/>
                    <a:p>
                      <a:pPr algn="l" fontAlgn="ctr"/>
                      <a:r>
                        <a:rPr lang="en-US" sz="900" b="1" i="0" u="none" strike="noStrike" dirty="0">
                          <a:solidFill>
                            <a:schemeClr val="accent1"/>
                          </a:solidFill>
                          <a:effectLst/>
                          <a:latin typeface="Calibri" pitchFamily="34" charset="0"/>
                          <a:cs typeface="Calibri" pitchFamily="34" charset="0"/>
                        </a:rPr>
                        <a:t>Are broadband and mobile adoption rates correlated?</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While initially it looks like broadband is decelerating in adoption globally while mobile is accelerating, these changes over time are not actually correlated. However, investigating by region (continent), we find significant differences for certain parts of the world. </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80">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Who is prevailing in broadband and mobile usage?</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China is both the top country in both Broadband and Mobile adoption. China’s aggregate is around 200% more penetration than the next lowest country in both categories. </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80">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51" marB="18251"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3826">
                <a:tc>
                  <a:txBody>
                    <a:bodyPr/>
                    <a:lstStyle/>
                    <a:p>
                      <a:pPr algn="l" fontAlgn="ctr"/>
                      <a:r>
                        <a:rPr lang="en-US" sz="900" b="1" i="0" u="none" strike="noStrike" dirty="0">
                          <a:solidFill>
                            <a:schemeClr val="accent1"/>
                          </a:solidFill>
                          <a:effectLst/>
                          <a:latin typeface="Calibri" pitchFamily="34" charset="0"/>
                          <a:cs typeface="Calibri" pitchFamily="34" charset="0"/>
                        </a:rPr>
                        <a:t>What are the cost disparities between Broadband and Mobile?</a:t>
                      </a:r>
                    </a:p>
                  </a:txBody>
                  <a:tcPr marL="91434" marR="9524" marT="9506"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Mobile is clearly more cost-effective compared to broadband. In countries such as Indonesia and Nigeria it is clearly cost prohibitive to have broadband access versus mobile phones.</a:t>
                      </a:r>
                    </a:p>
                  </a:txBody>
                  <a:tcPr marL="9524" marR="9524" marT="18251" marB="1825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749">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06"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19" name="Group 67">
            <a:extLst>
              <a:ext uri="{FF2B5EF4-FFF2-40B4-BE49-F238E27FC236}">
                <a16:creationId xmlns:a16="http://schemas.microsoft.com/office/drawing/2014/main" id="{CE3941B5-4D01-1627-C0F9-3D63313D9D4B}"/>
              </a:ext>
            </a:extLst>
          </p:cNvPr>
          <p:cNvGraphicFramePr>
            <a:graphicFrameLocks noGrp="1"/>
          </p:cNvGraphicFramePr>
          <p:nvPr>
            <p:extLst>
              <p:ext uri="{D42A27DB-BD31-4B8C-83A1-F6EECF244321}">
                <p14:modId xmlns:p14="http://schemas.microsoft.com/office/powerpoint/2010/main" val="77285262"/>
              </p:ext>
            </p:extLst>
          </p:nvPr>
        </p:nvGraphicFramePr>
        <p:xfrm>
          <a:off x="2130425" y="4716463"/>
          <a:ext cx="6262688" cy="1357589"/>
        </p:xfrm>
        <a:graphic>
          <a:graphicData uri="http://schemas.openxmlformats.org/drawingml/2006/table">
            <a:tbl>
              <a:tblPr/>
              <a:tblGrid>
                <a:gridCol w="2194207">
                  <a:extLst>
                    <a:ext uri="{9D8B030D-6E8A-4147-A177-3AD203B41FA5}">
                      <a16:colId xmlns:a16="http://schemas.microsoft.com/office/drawing/2014/main" val="20000"/>
                    </a:ext>
                  </a:extLst>
                </a:gridCol>
                <a:gridCol w="4068481">
                  <a:extLst>
                    <a:ext uri="{9D8B030D-6E8A-4147-A177-3AD203B41FA5}">
                      <a16:colId xmlns:a16="http://schemas.microsoft.com/office/drawing/2014/main" val="20001"/>
                    </a:ext>
                  </a:extLst>
                </a:gridCol>
              </a:tblGrid>
              <a:tr h="228739">
                <a:tc>
                  <a:txBody>
                    <a:bodyPr/>
                    <a:lstStyle/>
                    <a:p>
                      <a:pPr algn="ctr"/>
                      <a:r>
                        <a:rPr lang="en-US" sz="900" b="1" dirty="0">
                          <a:solidFill>
                            <a:schemeClr val="tx1">
                              <a:lumMod val="50000"/>
                              <a:lumOff val="50000"/>
                            </a:schemeClr>
                          </a:solidFill>
                          <a:latin typeface="Calibri" pitchFamily="34" charset="0"/>
                          <a:cs typeface="Calibri" pitchFamily="34" charset="0"/>
                        </a:rPr>
                        <a:t>QUESTION</a:t>
                      </a:r>
                    </a:p>
                  </a:txBody>
                  <a:tcPr marL="91434" marR="91434" marT="45738" marB="457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lumMod val="50000"/>
                              <a:lumOff val="50000"/>
                            </a:schemeClr>
                          </a:solidFill>
                          <a:latin typeface="Calibri" pitchFamily="34" charset="0"/>
                          <a:cs typeface="Calibri" pitchFamily="34" charset="0"/>
                        </a:rPr>
                        <a:t>SHORT ANALYSIS</a:t>
                      </a:r>
                    </a:p>
                  </a:txBody>
                  <a:tcPr marL="91434" marR="91434" marT="45738" marB="457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91505">
                <a:tc gridSpan="2">
                  <a:txBody>
                    <a:bodyPr/>
                    <a:lstStyle/>
                    <a:p>
                      <a:pPr algn="ctr"/>
                      <a:endParaRPr lang="en-US" sz="100" b="1" dirty="0">
                        <a:solidFill>
                          <a:schemeClr val="tx1">
                            <a:lumMod val="50000"/>
                            <a:lumOff val="50000"/>
                          </a:schemeClr>
                        </a:solidFill>
                        <a:latin typeface="Calibri" pitchFamily="34" charset="0"/>
                        <a:cs typeface="Calibri" pitchFamily="34" charset="0"/>
                      </a:endParaRPr>
                    </a:p>
                  </a:txBody>
                  <a:tcPr marL="91434" marR="9143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 b="1" dirty="0">
                        <a:solidFill>
                          <a:schemeClr val="tx1">
                            <a:lumMod val="50000"/>
                            <a:lumOff val="50000"/>
                          </a:schemeClr>
                        </a:solidFill>
                        <a:latin typeface="Calibri" pitchFamily="34" charset="0"/>
                        <a:cs typeface="Calibri" pitchFamily="34" charset="0"/>
                      </a:endParaRPr>
                    </a:p>
                  </a:txBody>
                  <a:tcPr marT="0"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569">
                <a:tc>
                  <a:txBody>
                    <a:bodyPr/>
                    <a:lstStyle/>
                    <a:p>
                      <a:pPr algn="l" fontAlgn="ctr"/>
                      <a:r>
                        <a:rPr lang="en-US" sz="900" b="1" i="0" u="none" strike="noStrike" dirty="0">
                          <a:solidFill>
                            <a:schemeClr val="accent1"/>
                          </a:solidFill>
                          <a:effectLst/>
                          <a:latin typeface="Calibri" pitchFamily="34" charset="0"/>
                          <a:cs typeface="Calibri" pitchFamily="34" charset="0"/>
                        </a:rPr>
                        <a:t>Who is censoring the internet to users?</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The main two countries with the most restricted internet usage to users were China and </a:t>
                      </a:r>
                      <a:br>
                        <a:rPr lang="en-US" sz="800" b="0" i="0" u="none" strike="noStrike" dirty="0">
                          <a:solidFill>
                            <a:srgbClr val="5F5F5F"/>
                          </a:solidFill>
                          <a:effectLst/>
                          <a:latin typeface="Calibri" pitchFamily="34" charset="0"/>
                          <a:cs typeface="Calibri" pitchFamily="34" charset="0"/>
                        </a:rPr>
                      </a:br>
                      <a:r>
                        <a:rPr lang="en-US" sz="800" b="0" i="0" u="none" strike="noStrike" dirty="0">
                          <a:solidFill>
                            <a:srgbClr val="5F5F5F"/>
                          </a:solidFill>
                          <a:effectLst/>
                          <a:latin typeface="Calibri" pitchFamily="34" charset="0"/>
                          <a:cs typeface="Calibri" pitchFamily="34" charset="0"/>
                        </a:rPr>
                        <a:t>North Korea.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092">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What countries are affected the most by internet censorship?</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Countries within the Asian region are the most heavily censored. Leading to potentially misinformation or information not able to get to those users.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92">
                <a:tc gridSpan="2">
                  <a:txBody>
                    <a:bodyPr/>
                    <a:lstStyle/>
                    <a:p>
                      <a:pPr marL="137160" indent="-91440" algn="ctr" fontAlgn="ctr"/>
                      <a:endParaRPr lang="en-US" sz="200" b="1" i="0" u="none" strike="noStrike" dirty="0">
                        <a:solidFill>
                          <a:schemeClr val="accent1"/>
                        </a:solidFill>
                        <a:effectLst/>
                        <a:latin typeface="Calibri" pitchFamily="34" charset="0"/>
                        <a:cs typeface="Calibri" pitchFamily="34" charset="0"/>
                      </a:endParaRPr>
                    </a:p>
                  </a:txBody>
                  <a:tcPr marL="182868" marR="9524" marT="18298" marB="1829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025">
                <a:tc>
                  <a:txBody>
                    <a:bodyPr/>
                    <a:lstStyle/>
                    <a:p>
                      <a:pPr algn="l" fontAlgn="ctr"/>
                      <a:r>
                        <a:rPr lang="en-US" sz="900" b="1" i="0" u="none" strike="noStrike" dirty="0">
                          <a:solidFill>
                            <a:schemeClr val="accent1"/>
                          </a:solidFill>
                          <a:effectLst/>
                          <a:latin typeface="Calibri" pitchFamily="34" charset="0"/>
                          <a:cs typeface="Calibri" pitchFamily="34" charset="0"/>
                        </a:rPr>
                        <a:t>When looking at censorship globally, who </a:t>
                      </a:r>
                      <a:br>
                        <a:rPr lang="en-US" sz="900" b="1" i="0" u="none" strike="noStrike" dirty="0">
                          <a:solidFill>
                            <a:schemeClr val="accent1"/>
                          </a:solidFill>
                          <a:effectLst/>
                          <a:latin typeface="Calibri" pitchFamily="34" charset="0"/>
                          <a:cs typeface="Calibri" pitchFamily="34" charset="0"/>
                        </a:rPr>
                      </a:br>
                      <a:r>
                        <a:rPr lang="en-US" sz="900" b="1" i="0" u="none" strike="noStrike" dirty="0">
                          <a:solidFill>
                            <a:schemeClr val="accent1"/>
                          </a:solidFill>
                          <a:effectLst/>
                          <a:latin typeface="Calibri" pitchFamily="34" charset="0"/>
                          <a:cs typeface="Calibri" pitchFamily="34" charset="0"/>
                        </a:rPr>
                        <a:t>is being censored?</a:t>
                      </a:r>
                    </a:p>
                  </a:txBody>
                  <a:tcPr marL="91434" marR="9524" marT="9531"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37160" indent="-91440" algn="l" fontAlgn="ctr">
                        <a:buFont typeface="Arial" panose="020B0604020202020204" pitchFamily="34" charset="0"/>
                        <a:buChar char="•"/>
                      </a:pPr>
                      <a:r>
                        <a:rPr lang="en-US" sz="800" b="0" i="0" u="none" strike="noStrike" dirty="0">
                          <a:solidFill>
                            <a:srgbClr val="5F5F5F"/>
                          </a:solidFill>
                          <a:effectLst/>
                          <a:latin typeface="Calibri" pitchFamily="34" charset="0"/>
                          <a:cs typeface="Calibri" pitchFamily="34" charset="0"/>
                        </a:rPr>
                        <a:t>From the countries assessed all had at least a censorship score of 1, meaning there is some level of restriction on the internet in any country. </a:t>
                      </a:r>
                    </a:p>
                  </a:txBody>
                  <a:tcPr marL="9524" marR="9524" marT="18298" marB="1829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890">
                <a:tc gridSpan="2">
                  <a:txBody>
                    <a:bodyPr/>
                    <a:lstStyle/>
                    <a:p>
                      <a:pPr algn="ctr" fontAlgn="ctr"/>
                      <a:endParaRPr lang="en-US" sz="200" b="1" i="0" u="none" strike="noStrike" dirty="0">
                        <a:solidFill>
                          <a:schemeClr val="accent1"/>
                        </a:solidFill>
                        <a:effectLst/>
                        <a:latin typeface="Calibri" pitchFamily="34" charset="0"/>
                        <a:cs typeface="Calibri" pitchFamily="34" charset="0"/>
                      </a:endParaRPr>
                    </a:p>
                  </a:txBody>
                  <a:tcPr marL="182868" marR="9524" marT="9531"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algn="ctr" fontAlgn="ctr"/>
                      <a:endParaRPr lang="en-US" sz="200" b="0" i="0" u="none" strike="noStrike" dirty="0">
                        <a:solidFill>
                          <a:srgbClr val="5F5F5F"/>
                        </a:solidFill>
                        <a:effectLst/>
                        <a:latin typeface="Calibri" pitchFamily="34" charset="0"/>
                        <a:cs typeface="Calibri" pitchFamily="34" charset="0"/>
                      </a:endParaRPr>
                    </a:p>
                  </a:txBody>
                  <a:tcPr marL="9525" marR="9525" marT="9525" marB="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Appendix</a:t>
            </a:r>
          </a:p>
        </p:txBody>
      </p:sp>
    </p:spTree>
    <p:extLst>
      <p:ext uri="{BB962C8B-B14F-4D97-AF65-F5344CB8AC3E}">
        <p14:creationId xmlns:p14="http://schemas.microsoft.com/office/powerpoint/2010/main" val="753841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A36C975-CD71-5408-EDAD-C86FE4216B1B}"/>
              </a:ext>
            </a:extLst>
          </p:cNvPr>
          <p:cNvGrpSpPr/>
          <p:nvPr/>
        </p:nvGrpSpPr>
        <p:grpSpPr>
          <a:xfrm>
            <a:off x="4550152" y="1654342"/>
            <a:ext cx="3846513" cy="1876425"/>
            <a:chOff x="4262437" y="469107"/>
            <a:chExt cx="3846513" cy="1876425"/>
          </a:xfrm>
        </p:grpSpPr>
        <p:sp>
          <p:nvSpPr>
            <p:cNvPr id="10" name="Rectangle 1">
              <a:extLst>
                <a:ext uri="{FF2B5EF4-FFF2-40B4-BE49-F238E27FC236}">
                  <a16:creationId xmlns:a16="http://schemas.microsoft.com/office/drawing/2014/main" id="{0C823D41-004A-35E5-F7B0-7E090F2372F1}"/>
                </a:ext>
              </a:extLst>
            </p:cNvPr>
            <p:cNvSpPr>
              <a:spLocks noChangeArrowheads="1"/>
            </p:cNvSpPr>
            <p:nvPr/>
          </p:nvSpPr>
          <p:spPr bwMode="auto">
            <a:xfrm>
              <a:off x="4262437" y="469107"/>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11" name="Straight Connector 10">
              <a:extLst>
                <a:ext uri="{FF2B5EF4-FFF2-40B4-BE49-F238E27FC236}">
                  <a16:creationId xmlns:a16="http://schemas.microsoft.com/office/drawing/2014/main" id="{B4890F5F-93AF-B932-25F1-8071BA369F4B}"/>
                </a:ext>
              </a:extLst>
            </p:cNvPr>
            <p:cNvCxnSpPr/>
            <p:nvPr/>
          </p:nvCxnSpPr>
          <p:spPr bwMode="auto">
            <a:xfrm flipH="1">
              <a:off x="5538787" y="1073944"/>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4AF0F428-EE49-99EA-7EAD-2CA573976C89}"/>
                </a:ext>
              </a:extLst>
            </p:cNvPr>
            <p:cNvCxnSpPr/>
            <p:nvPr/>
          </p:nvCxnSpPr>
          <p:spPr bwMode="auto">
            <a:xfrm>
              <a:off x="5538787" y="1389857"/>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26">
              <a:extLst>
                <a:ext uri="{FF2B5EF4-FFF2-40B4-BE49-F238E27FC236}">
                  <a16:creationId xmlns:a16="http://schemas.microsoft.com/office/drawing/2014/main" id="{EE6736CA-96A3-44D0-EB77-4F235ECFC9E7}"/>
                </a:ext>
              </a:extLst>
            </p:cNvPr>
            <p:cNvGrpSpPr>
              <a:grpSpLocks/>
            </p:cNvGrpSpPr>
            <p:nvPr/>
          </p:nvGrpSpPr>
          <p:grpSpPr bwMode="auto">
            <a:xfrm>
              <a:off x="4364037" y="583991"/>
              <a:ext cx="1751013" cy="1009650"/>
              <a:chOff x="1423079" y="990192"/>
              <a:chExt cx="1750232" cy="1223418"/>
            </a:xfrm>
          </p:grpSpPr>
          <p:pic>
            <p:nvPicPr>
              <p:cNvPr id="14" name="Picture 32">
                <a:extLst>
                  <a:ext uri="{FF2B5EF4-FFF2-40B4-BE49-F238E27FC236}">
                    <a16:creationId xmlns:a16="http://schemas.microsoft.com/office/drawing/2014/main" id="{F2F7B4B2-6AA3-4CCE-87FB-6A1C504A3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0064A35D-7EE1-0C6D-54B1-A88E567A0660}"/>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MERGE</a:t>
                </a:r>
              </a:p>
            </p:txBody>
          </p:sp>
        </p:grpSp>
        <p:grpSp>
          <p:nvGrpSpPr>
            <p:cNvPr id="16" name="Group 59">
              <a:extLst>
                <a:ext uri="{FF2B5EF4-FFF2-40B4-BE49-F238E27FC236}">
                  <a16:creationId xmlns:a16="http://schemas.microsoft.com/office/drawing/2014/main" id="{2926F24C-17D6-37ED-3B62-146092AE20CA}"/>
                </a:ext>
              </a:extLst>
            </p:cNvPr>
            <p:cNvGrpSpPr>
              <a:grpSpLocks/>
            </p:cNvGrpSpPr>
            <p:nvPr/>
          </p:nvGrpSpPr>
          <p:grpSpPr bwMode="auto">
            <a:xfrm>
              <a:off x="6246812" y="588169"/>
              <a:ext cx="1749425" cy="1009650"/>
              <a:chOff x="1429698" y="2374792"/>
              <a:chExt cx="1750232" cy="1009686"/>
            </a:xfrm>
          </p:grpSpPr>
          <p:pic>
            <p:nvPicPr>
              <p:cNvPr id="17" name="Picture 34">
                <a:extLst>
                  <a:ext uri="{FF2B5EF4-FFF2-40B4-BE49-F238E27FC236}">
                    <a16:creationId xmlns:a16="http://schemas.microsoft.com/office/drawing/2014/main" id="{F288091D-9149-5D0D-71B4-7A01FFF9E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F327D6DA-57D9-B2A1-579C-B3453DC6DEA4}"/>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FILE CREATION</a:t>
                </a:r>
              </a:p>
            </p:txBody>
          </p:sp>
        </p:grpSp>
        <p:sp>
          <p:nvSpPr>
            <p:cNvPr id="19" name="Rectangle 18">
              <a:extLst>
                <a:ext uri="{FF2B5EF4-FFF2-40B4-BE49-F238E27FC236}">
                  <a16:creationId xmlns:a16="http://schemas.microsoft.com/office/drawing/2014/main" id="{DFC83FCE-2254-0D2F-F3DC-8CEF22414645}"/>
                </a:ext>
              </a:extLst>
            </p:cNvPr>
            <p:cNvSpPr/>
            <p:nvPr/>
          </p:nvSpPr>
          <p:spPr>
            <a:xfrm>
              <a:off x="4570412" y="873153"/>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Merge data into master </a:t>
              </a:r>
              <a:r>
                <a:rPr lang="en-US" sz="1500" kern="1100" dirty="0" err="1">
                  <a:solidFill>
                    <a:schemeClr val="tx1">
                      <a:lumMod val="50000"/>
                      <a:lumOff val="50000"/>
                    </a:schemeClr>
                  </a:solidFill>
                  <a:cs typeface="Calibri" pitchFamily="34" charset="0"/>
                </a:rPr>
                <a:t>dataframes</a:t>
              </a:r>
              <a:endParaRPr lang="en-US" sz="1500" kern="1100" dirty="0">
                <a:solidFill>
                  <a:schemeClr val="tx1">
                    <a:lumMod val="50000"/>
                    <a:lumOff val="50000"/>
                  </a:schemeClr>
                </a:solidFill>
                <a:cs typeface="Calibri" pitchFamily="34" charset="0"/>
              </a:endParaRPr>
            </a:p>
          </p:txBody>
        </p:sp>
        <p:sp>
          <p:nvSpPr>
            <p:cNvPr id="20" name="Rectangle 19">
              <a:extLst>
                <a:ext uri="{FF2B5EF4-FFF2-40B4-BE49-F238E27FC236}">
                  <a16:creationId xmlns:a16="http://schemas.microsoft.com/office/drawing/2014/main" id="{308C2C72-F510-6431-A562-C9252E80439A}"/>
                </a:ext>
              </a:extLst>
            </p:cNvPr>
            <p:cNvSpPr/>
            <p:nvPr/>
          </p:nvSpPr>
          <p:spPr>
            <a:xfrm>
              <a:off x="6475454" y="977426"/>
              <a:ext cx="1338262" cy="47974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Create files with merged data</a:t>
              </a:r>
            </a:p>
          </p:txBody>
        </p:sp>
      </p:grpSp>
      <p:grpSp>
        <p:nvGrpSpPr>
          <p:cNvPr id="23" name="Group 22">
            <a:extLst>
              <a:ext uri="{FF2B5EF4-FFF2-40B4-BE49-F238E27FC236}">
                <a16:creationId xmlns:a16="http://schemas.microsoft.com/office/drawing/2014/main" id="{5BB3AD9D-68CE-2CFF-3831-B4F7CD3AC5D1}"/>
              </a:ext>
            </a:extLst>
          </p:cNvPr>
          <p:cNvGrpSpPr/>
          <p:nvPr/>
        </p:nvGrpSpPr>
        <p:grpSpPr>
          <a:xfrm>
            <a:off x="472074" y="1655763"/>
            <a:ext cx="3846513" cy="1876425"/>
            <a:chOff x="720725" y="1655763"/>
            <a:chExt cx="3846513" cy="1876425"/>
          </a:xfrm>
        </p:grpSpPr>
        <p:sp>
          <p:nvSpPr>
            <p:cNvPr id="21507" name="Rectangle 1">
              <a:extLst>
                <a:ext uri="{FF2B5EF4-FFF2-40B4-BE49-F238E27FC236}">
                  <a16:creationId xmlns:a16="http://schemas.microsoft.com/office/drawing/2014/main" id="{DC8D8748-1A1A-00A5-AE5B-8C63520A0C59}"/>
                </a:ext>
              </a:extLst>
            </p:cNvPr>
            <p:cNvSpPr>
              <a:spLocks noChangeArrowheads="1"/>
            </p:cNvSpPr>
            <p:nvPr/>
          </p:nvSpPr>
          <p:spPr bwMode="auto">
            <a:xfrm>
              <a:off x="720725" y="1655763"/>
              <a:ext cx="3846513" cy="1252536"/>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78" name="Straight Connector 77">
              <a:extLst>
                <a:ext uri="{FF2B5EF4-FFF2-40B4-BE49-F238E27FC236}">
                  <a16:creationId xmlns:a16="http://schemas.microsoft.com/office/drawing/2014/main" id="{D3702AA8-C06E-A642-33EE-BF1DAEAAA2CD}"/>
                </a:ext>
              </a:extLst>
            </p:cNvPr>
            <p:cNvCxnSpPr/>
            <p:nvPr/>
          </p:nvCxnSpPr>
          <p:spPr bwMode="auto">
            <a:xfrm flipH="1">
              <a:off x="1997075" y="2260600"/>
              <a:ext cx="1192213"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1EA17101-A610-637D-4FD2-B077A37BCA02}"/>
                </a:ext>
              </a:extLst>
            </p:cNvPr>
            <p:cNvCxnSpPr/>
            <p:nvPr/>
          </p:nvCxnSpPr>
          <p:spPr bwMode="auto">
            <a:xfrm>
              <a:off x="1997075" y="257651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8" name="Group 26">
              <a:extLst>
                <a:ext uri="{FF2B5EF4-FFF2-40B4-BE49-F238E27FC236}">
                  <a16:creationId xmlns:a16="http://schemas.microsoft.com/office/drawing/2014/main" id="{9334A2EE-A83C-0EFE-6209-2D800C4A93CC}"/>
                </a:ext>
              </a:extLst>
            </p:cNvPr>
            <p:cNvGrpSpPr>
              <a:grpSpLocks/>
            </p:cNvGrpSpPr>
            <p:nvPr/>
          </p:nvGrpSpPr>
          <p:grpSpPr bwMode="auto">
            <a:xfrm>
              <a:off x="822325" y="1770647"/>
              <a:ext cx="1751013" cy="1009650"/>
              <a:chOff x="1423079" y="990192"/>
              <a:chExt cx="1750232" cy="1223418"/>
            </a:xfrm>
          </p:grpSpPr>
          <p:pic>
            <p:nvPicPr>
              <p:cNvPr id="21540" name="Picture 32">
                <a:extLst>
                  <a:ext uri="{FF2B5EF4-FFF2-40B4-BE49-F238E27FC236}">
                    <a16:creationId xmlns:a16="http://schemas.microsoft.com/office/drawing/2014/main" id="{EF80EC27-06F6-E40F-CDEF-BE6517042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79" y="990192"/>
                <a:ext cx="1750232" cy="122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a:extLst>
                  <a:ext uri="{FF2B5EF4-FFF2-40B4-BE49-F238E27FC236}">
                    <a16:creationId xmlns:a16="http://schemas.microsoft.com/office/drawing/2014/main" id="{49CAE44E-EC17-118E-060E-EABAC7BD6DA2}"/>
                  </a:ext>
                </a:extLst>
              </p:cNvPr>
              <p:cNvSpPr txBox="1"/>
              <p:nvPr/>
            </p:nvSpPr>
            <p:spPr>
              <a:xfrm>
                <a:off x="1508766" y="1074402"/>
                <a:ext cx="1593139" cy="344970"/>
              </a:xfrm>
              <a:prstGeom prst="rect">
                <a:avLst/>
              </a:prstGeom>
              <a:noFill/>
            </p:spPr>
            <p:txBody>
              <a:bodyPr>
                <a:spAutoFit/>
              </a:bodyPr>
              <a:lstStyle/>
              <a:p>
                <a:pPr algn="ctr" fontAlgn="auto">
                  <a:spcBef>
                    <a:spcPts val="0"/>
                  </a:spcBef>
                  <a:spcAft>
                    <a:spcPts val="600"/>
                  </a:spcAft>
                  <a:defRPr/>
                </a:pPr>
                <a:r>
                  <a:rPr lang="en-US" sz="1250" b="1" dirty="0">
                    <a:solidFill>
                      <a:schemeClr val="accent3"/>
                    </a:solidFill>
                    <a:latin typeface="+mn-lt"/>
                    <a:cs typeface="+mn-cs"/>
                  </a:rPr>
                  <a:t>CSV RESOURCES</a:t>
                </a:r>
              </a:p>
            </p:txBody>
          </p:sp>
        </p:grpSp>
        <p:grpSp>
          <p:nvGrpSpPr>
            <p:cNvPr id="21522" name="Group 59">
              <a:extLst>
                <a:ext uri="{FF2B5EF4-FFF2-40B4-BE49-F238E27FC236}">
                  <a16:creationId xmlns:a16="http://schemas.microsoft.com/office/drawing/2014/main" id="{23EABD59-7952-24D0-C674-0441C33DA425}"/>
                </a:ext>
              </a:extLst>
            </p:cNvPr>
            <p:cNvGrpSpPr>
              <a:grpSpLocks/>
            </p:cNvGrpSpPr>
            <p:nvPr/>
          </p:nvGrpSpPr>
          <p:grpSpPr bwMode="auto">
            <a:xfrm>
              <a:off x="2705100" y="1774825"/>
              <a:ext cx="1749425" cy="1009650"/>
              <a:chOff x="1429698" y="2374792"/>
              <a:chExt cx="1750232" cy="1009686"/>
            </a:xfrm>
          </p:grpSpPr>
          <p:pic>
            <p:nvPicPr>
              <p:cNvPr id="21532" name="Picture 34">
                <a:extLst>
                  <a:ext uri="{FF2B5EF4-FFF2-40B4-BE49-F238E27FC236}">
                    <a16:creationId xmlns:a16="http://schemas.microsoft.com/office/drawing/2014/main" id="{CD409518-E57E-D3D5-15EA-63F6FF3B9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98" y="2374792"/>
                <a:ext cx="1750232" cy="100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a:extLst>
                  <a:ext uri="{FF2B5EF4-FFF2-40B4-BE49-F238E27FC236}">
                    <a16:creationId xmlns:a16="http://schemas.microsoft.com/office/drawing/2014/main" id="{744C6ADA-3164-9A07-2ACF-862F89B742E7}"/>
                  </a:ext>
                </a:extLst>
              </p:cNvPr>
              <p:cNvSpPr txBox="1"/>
              <p:nvPr/>
            </p:nvSpPr>
            <p:spPr>
              <a:xfrm>
                <a:off x="1434463" y="2433532"/>
                <a:ext cx="1727997" cy="284172"/>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API RESOURCES</a:t>
                </a:r>
              </a:p>
            </p:txBody>
          </p:sp>
        </p:grpSp>
        <p:sp>
          <p:nvSpPr>
            <p:cNvPr id="2" name="Rectangle 1">
              <a:extLst>
                <a:ext uri="{FF2B5EF4-FFF2-40B4-BE49-F238E27FC236}">
                  <a16:creationId xmlns:a16="http://schemas.microsoft.com/office/drawing/2014/main" id="{3E049950-8856-2CF8-1FA6-5C9049409258}"/>
                </a:ext>
              </a:extLst>
            </p:cNvPr>
            <p:cNvSpPr/>
            <p:nvPr/>
          </p:nvSpPr>
          <p:spPr>
            <a:xfrm>
              <a:off x="1028700"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sp>
          <p:nvSpPr>
            <p:cNvPr id="3" name="Rectangle 2">
              <a:extLst>
                <a:ext uri="{FF2B5EF4-FFF2-40B4-BE49-F238E27FC236}">
                  <a16:creationId xmlns:a16="http://schemas.microsoft.com/office/drawing/2014/main" id="{691948C8-152D-F532-D803-47C54D6624CE}"/>
                </a:ext>
              </a:extLst>
            </p:cNvPr>
            <p:cNvSpPr/>
            <p:nvPr/>
          </p:nvSpPr>
          <p:spPr>
            <a:xfrm>
              <a:off x="2933742" y="2083872"/>
              <a:ext cx="1338262" cy="672107"/>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Identify and collect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from CSV’s</a:t>
              </a:r>
            </a:p>
          </p:txBody>
        </p:sp>
      </p:grpSp>
      <p:sp>
        <p:nvSpPr>
          <p:cNvPr id="21512" name="Title 1">
            <a:extLst>
              <a:ext uri="{FF2B5EF4-FFF2-40B4-BE49-F238E27FC236}">
                <a16:creationId xmlns:a16="http://schemas.microsoft.com/office/drawing/2014/main" id="{6A02EC90-306D-171D-CB3F-5E3CC7EE5F33}"/>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sz="3400" dirty="0"/>
              <a:t>Timeline</a:t>
            </a:r>
          </a:p>
        </p:txBody>
      </p:sp>
      <p:cxnSp>
        <p:nvCxnSpPr>
          <p:cNvPr id="63" name="Straight Connector 62">
            <a:extLst>
              <a:ext uri="{FF2B5EF4-FFF2-40B4-BE49-F238E27FC236}">
                <a16:creationId xmlns:a16="http://schemas.microsoft.com/office/drawing/2014/main" id="{942F1AC0-C731-5D0D-C6C9-DE9FC6834C05}"/>
              </a:ext>
            </a:extLst>
          </p:cNvPr>
          <p:cNvCxnSpPr/>
          <p:nvPr/>
        </p:nvCxnSpPr>
        <p:spPr bwMode="auto">
          <a:xfrm>
            <a:off x="6598072" y="3484563"/>
            <a:ext cx="0" cy="955675"/>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8D4BED47-1153-686B-D132-677306A30528}"/>
              </a:ext>
            </a:extLst>
          </p:cNvPr>
          <p:cNvCxnSpPr/>
          <p:nvPr/>
        </p:nvCxnSpPr>
        <p:spPr bwMode="auto">
          <a:xfrm>
            <a:off x="3154696" y="3398838"/>
            <a:ext cx="0" cy="1244600"/>
          </a:xfrm>
          <a:prstGeom prst="line">
            <a:avLst/>
          </a:prstGeom>
          <a:noFill/>
          <a:ln w="76200"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17" name="Group 21">
            <a:extLst>
              <a:ext uri="{FF2B5EF4-FFF2-40B4-BE49-F238E27FC236}">
                <a16:creationId xmlns:a16="http://schemas.microsoft.com/office/drawing/2014/main" id="{95199D8B-A218-5B30-1A36-B39D2DF00157}"/>
              </a:ext>
            </a:extLst>
          </p:cNvPr>
          <p:cNvGrpSpPr>
            <a:grpSpLocks/>
          </p:cNvGrpSpPr>
          <p:nvPr/>
        </p:nvGrpSpPr>
        <p:grpSpPr bwMode="auto">
          <a:xfrm>
            <a:off x="720725" y="3157539"/>
            <a:ext cx="7388225" cy="747712"/>
            <a:chOff x="326347" y="2260979"/>
            <a:chExt cx="8216902" cy="748919"/>
          </a:xfrm>
        </p:grpSpPr>
        <p:pic>
          <p:nvPicPr>
            <p:cNvPr id="21542" name="Picture 3">
              <a:extLst>
                <a:ext uri="{FF2B5EF4-FFF2-40B4-BE49-F238E27FC236}">
                  <a16:creationId xmlns:a16="http://schemas.microsoft.com/office/drawing/2014/main" id="{0089A032-229A-F086-DCCE-A9C57F12B3C5}"/>
                </a:ext>
              </a:extLst>
            </p:cNvPr>
            <p:cNvPicPr>
              <a:picLocks noChangeAspect="1"/>
            </p:cNvPicPr>
            <p:nvPr/>
          </p:nvPicPr>
          <p:blipFill>
            <a:blip r:embed="rId4">
              <a:extLst>
                <a:ext uri="{28A0092B-C50C-407E-A947-70E740481C1C}">
                  <a14:useLocalDpi xmlns:a14="http://schemas.microsoft.com/office/drawing/2010/main" val="0"/>
                </a:ext>
              </a:extLst>
            </a:blip>
            <a:srcRect l="4861" r="5278"/>
            <a:stretch>
              <a:fillRect/>
            </a:stretch>
          </p:blipFill>
          <p:spPr bwMode="auto">
            <a:xfrm>
              <a:off x="326347" y="2260979"/>
              <a:ext cx="8216902" cy="74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43" name="Group 20">
              <a:extLst>
                <a:ext uri="{FF2B5EF4-FFF2-40B4-BE49-F238E27FC236}">
                  <a16:creationId xmlns:a16="http://schemas.microsoft.com/office/drawing/2014/main" id="{ECAA30DC-4410-7741-85B2-4DBD5C4BFDF2}"/>
                </a:ext>
              </a:extLst>
            </p:cNvPr>
            <p:cNvGrpSpPr>
              <a:grpSpLocks/>
            </p:cNvGrpSpPr>
            <p:nvPr/>
          </p:nvGrpSpPr>
          <p:grpSpPr bwMode="auto">
            <a:xfrm>
              <a:off x="2336337" y="2508247"/>
              <a:ext cx="4113901" cy="276446"/>
              <a:chOff x="2336337" y="2432431"/>
              <a:chExt cx="4113900" cy="406023"/>
            </a:xfrm>
          </p:grpSpPr>
          <p:cxnSp>
            <p:nvCxnSpPr>
              <p:cNvPr id="21548" name="Straight Connector 5">
                <a:extLst>
                  <a:ext uri="{FF2B5EF4-FFF2-40B4-BE49-F238E27FC236}">
                    <a16:creationId xmlns:a16="http://schemas.microsoft.com/office/drawing/2014/main" id="{7638F61B-70BE-79BD-2C9C-8F7C22AF3B92}"/>
                  </a:ext>
                </a:extLst>
              </p:cNvPr>
              <p:cNvCxnSpPr>
                <a:cxnSpLocks noChangeShapeType="1"/>
              </p:cNvCxnSpPr>
              <p:nvPr/>
            </p:nvCxnSpPr>
            <p:spPr bwMode="auto">
              <a:xfrm>
                <a:off x="23363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9" name="Straight Connector 7">
                <a:extLst>
                  <a:ext uri="{FF2B5EF4-FFF2-40B4-BE49-F238E27FC236}">
                    <a16:creationId xmlns:a16="http://schemas.microsoft.com/office/drawing/2014/main" id="{C17EFF8D-6602-0AA9-0EA7-98809B2877D8}"/>
                  </a:ext>
                </a:extLst>
              </p:cNvPr>
              <p:cNvCxnSpPr>
                <a:cxnSpLocks noChangeShapeType="1"/>
              </p:cNvCxnSpPr>
              <p:nvPr/>
            </p:nvCxnSpPr>
            <p:spPr bwMode="auto">
              <a:xfrm>
                <a:off x="439629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50" name="Straight Connector 8">
                <a:extLst>
                  <a:ext uri="{FF2B5EF4-FFF2-40B4-BE49-F238E27FC236}">
                    <a16:creationId xmlns:a16="http://schemas.microsoft.com/office/drawing/2014/main" id="{E1F1E2B2-B7E1-CF98-737D-558BD8907D53}"/>
                  </a:ext>
                </a:extLst>
              </p:cNvPr>
              <p:cNvCxnSpPr>
                <a:cxnSpLocks noChangeShapeType="1"/>
              </p:cNvCxnSpPr>
              <p:nvPr/>
            </p:nvCxnSpPr>
            <p:spPr bwMode="auto">
              <a:xfrm>
                <a:off x="6450237" y="2432431"/>
                <a:ext cx="0" cy="406023"/>
              </a:xfrm>
              <a:prstGeom prst="line">
                <a:avLst/>
              </a:prstGeom>
              <a:noFill/>
              <a:ln w="19050" cap="rnd" algn="ctr">
                <a:solidFill>
                  <a:srgbClr val="B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544" name="TextBox 13">
              <a:extLst>
                <a:ext uri="{FF2B5EF4-FFF2-40B4-BE49-F238E27FC236}">
                  <a16:creationId xmlns:a16="http://schemas.microsoft.com/office/drawing/2014/main" id="{C486875B-1500-E114-6870-1B5CCAF19E4F}"/>
                </a:ext>
              </a:extLst>
            </p:cNvPr>
            <p:cNvSpPr txBox="1">
              <a:spLocks noChangeArrowheads="1"/>
            </p:cNvSpPr>
            <p:nvPr/>
          </p:nvSpPr>
          <p:spPr bwMode="auto">
            <a:xfrm>
              <a:off x="786021" y="2435384"/>
              <a:ext cx="1254893" cy="40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Intake</a:t>
              </a:r>
            </a:p>
          </p:txBody>
        </p:sp>
        <p:sp>
          <p:nvSpPr>
            <p:cNvPr id="21545" name="TextBox 14">
              <a:extLst>
                <a:ext uri="{FF2B5EF4-FFF2-40B4-BE49-F238E27FC236}">
                  <a16:creationId xmlns:a16="http://schemas.microsoft.com/office/drawing/2014/main" id="{FF243DFD-E536-7980-4EE1-72C97AC2F2A6}"/>
                </a:ext>
              </a:extLst>
            </p:cNvPr>
            <p:cNvSpPr txBox="1">
              <a:spLocks noChangeArrowheads="1"/>
            </p:cNvSpPr>
            <p:nvPr/>
          </p:nvSpPr>
          <p:spPr bwMode="auto">
            <a:xfrm>
              <a:off x="2780055" y="2435384"/>
              <a:ext cx="13735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Cleaning</a:t>
              </a:r>
            </a:p>
          </p:txBody>
        </p:sp>
        <p:sp>
          <p:nvSpPr>
            <p:cNvPr id="21546" name="TextBox 15">
              <a:extLst>
                <a:ext uri="{FF2B5EF4-FFF2-40B4-BE49-F238E27FC236}">
                  <a16:creationId xmlns:a16="http://schemas.microsoft.com/office/drawing/2014/main" id="{B576FA37-AA7E-68BF-C489-50BEC7317A49}"/>
                </a:ext>
              </a:extLst>
            </p:cNvPr>
            <p:cNvSpPr txBox="1">
              <a:spLocks noChangeArrowheads="1"/>
            </p:cNvSpPr>
            <p:nvPr/>
          </p:nvSpPr>
          <p:spPr bwMode="auto">
            <a:xfrm>
              <a:off x="4774090" y="2435384"/>
              <a:ext cx="136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Join</a:t>
              </a:r>
            </a:p>
          </p:txBody>
        </p:sp>
        <p:sp>
          <p:nvSpPr>
            <p:cNvPr id="21547" name="TextBox 16">
              <a:extLst>
                <a:ext uri="{FF2B5EF4-FFF2-40B4-BE49-F238E27FC236}">
                  <a16:creationId xmlns:a16="http://schemas.microsoft.com/office/drawing/2014/main" id="{BE50C707-F087-3501-3E20-CD794197F25C}"/>
                </a:ext>
              </a:extLst>
            </p:cNvPr>
            <p:cNvSpPr txBox="1">
              <a:spLocks noChangeArrowheads="1"/>
            </p:cNvSpPr>
            <p:nvPr/>
          </p:nvSpPr>
          <p:spPr bwMode="auto">
            <a:xfrm>
              <a:off x="6768123" y="2435386"/>
              <a:ext cx="11782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solidFill>
                    <a:schemeClr val="bg1"/>
                  </a:solidFill>
                  <a:cs typeface="Calibri" panose="020F0502020204030204" pitchFamily="34" charset="0"/>
                </a:rPr>
                <a:t>Explore</a:t>
              </a:r>
            </a:p>
          </p:txBody>
        </p:sp>
      </p:grpSp>
      <p:grpSp>
        <p:nvGrpSpPr>
          <p:cNvPr id="21521" name="Group 31">
            <a:extLst>
              <a:ext uri="{FF2B5EF4-FFF2-40B4-BE49-F238E27FC236}">
                <a16:creationId xmlns:a16="http://schemas.microsoft.com/office/drawing/2014/main" id="{D0B66647-1C52-3CB3-10B4-11DF5CD58563}"/>
              </a:ext>
            </a:extLst>
          </p:cNvPr>
          <p:cNvGrpSpPr>
            <a:grpSpLocks/>
          </p:cNvGrpSpPr>
          <p:nvPr/>
        </p:nvGrpSpPr>
        <p:grpSpPr bwMode="auto">
          <a:xfrm>
            <a:off x="5969422" y="4298950"/>
            <a:ext cx="1525587" cy="1692776"/>
            <a:chOff x="6833138" y="4485160"/>
            <a:chExt cx="1524752" cy="1415430"/>
          </a:xfrm>
        </p:grpSpPr>
        <p:pic>
          <p:nvPicPr>
            <p:cNvPr id="21534" name="Picture 47">
              <a:extLst>
                <a:ext uri="{FF2B5EF4-FFF2-40B4-BE49-F238E27FC236}">
                  <a16:creationId xmlns:a16="http://schemas.microsoft.com/office/drawing/2014/main" id="{28A7D806-E931-5D5A-E595-9549782FB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138" y="4485160"/>
              <a:ext cx="1524752" cy="141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F7865D57-DA9F-8CA0-CE6B-D93C31CD9DF2}"/>
                </a:ext>
              </a:extLst>
            </p:cNvPr>
            <p:cNvSpPr txBox="1"/>
            <p:nvPr/>
          </p:nvSpPr>
          <p:spPr>
            <a:xfrm>
              <a:off x="6888670" y="4562914"/>
              <a:ext cx="1415275" cy="264353"/>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EXPLORE</a:t>
              </a:r>
            </a:p>
          </p:txBody>
        </p:sp>
      </p:grpSp>
      <p:grpSp>
        <p:nvGrpSpPr>
          <p:cNvPr id="24" name="Group 23">
            <a:extLst>
              <a:ext uri="{FF2B5EF4-FFF2-40B4-BE49-F238E27FC236}">
                <a16:creationId xmlns:a16="http://schemas.microsoft.com/office/drawing/2014/main" id="{E72C6320-41CF-4DB9-ECE1-E1EE78C69A50}"/>
              </a:ext>
            </a:extLst>
          </p:cNvPr>
          <p:cNvGrpSpPr/>
          <p:nvPr/>
        </p:nvGrpSpPr>
        <p:grpSpPr>
          <a:xfrm>
            <a:off x="1902580" y="4195763"/>
            <a:ext cx="3263900" cy="1226469"/>
            <a:chOff x="2287588" y="4195763"/>
            <a:chExt cx="3263900" cy="1186363"/>
          </a:xfrm>
        </p:grpSpPr>
        <p:sp>
          <p:nvSpPr>
            <p:cNvPr id="21506" name="Rectangle 45">
              <a:extLst>
                <a:ext uri="{FF2B5EF4-FFF2-40B4-BE49-F238E27FC236}">
                  <a16:creationId xmlns:a16="http://schemas.microsoft.com/office/drawing/2014/main" id="{B20A5405-8E67-F81C-61EB-593BF62DA3F9}"/>
                </a:ext>
              </a:extLst>
            </p:cNvPr>
            <p:cNvSpPr>
              <a:spLocks noChangeArrowheads="1"/>
            </p:cNvSpPr>
            <p:nvPr/>
          </p:nvSpPr>
          <p:spPr bwMode="auto">
            <a:xfrm>
              <a:off x="2287588" y="4195763"/>
              <a:ext cx="3263900" cy="1186363"/>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0" hangingPunct="0">
                <a:lnSpc>
                  <a:spcPct val="80000"/>
                </a:lnSpc>
              </a:pPr>
              <a:endParaRPr lang="en-US" altLang="en-US" sz="1000" i="1">
                <a:solidFill>
                  <a:schemeClr val="tx2"/>
                </a:solidFill>
                <a:latin typeface="Arial Black" panose="020B0A04020102020204" pitchFamily="34" charset="0"/>
              </a:endParaRPr>
            </a:p>
          </p:txBody>
        </p:sp>
        <p:cxnSp>
          <p:nvCxnSpPr>
            <p:cNvPr id="81" name="Straight Connector 80">
              <a:extLst>
                <a:ext uri="{FF2B5EF4-FFF2-40B4-BE49-F238E27FC236}">
                  <a16:creationId xmlns:a16="http://schemas.microsoft.com/office/drawing/2014/main" id="{89029C7F-7517-9BD5-991E-8BFC364E294B}"/>
                </a:ext>
              </a:extLst>
            </p:cNvPr>
            <p:cNvCxnSpPr/>
            <p:nvPr/>
          </p:nvCxnSpPr>
          <p:spPr bwMode="auto">
            <a:xfrm flipH="1">
              <a:off x="3373438" y="4602163"/>
              <a:ext cx="1193800" cy="3175"/>
            </a:xfrm>
            <a:prstGeom prst="line">
              <a:avLst/>
            </a:prstGeom>
            <a:noFill/>
            <a:ln w="44450"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24" name="Group 39936">
              <a:extLst>
                <a:ext uri="{FF2B5EF4-FFF2-40B4-BE49-F238E27FC236}">
                  <a16:creationId xmlns:a16="http://schemas.microsoft.com/office/drawing/2014/main" id="{710EF0F7-B493-8197-7AD2-5B28C817E2E1}"/>
                </a:ext>
              </a:extLst>
            </p:cNvPr>
            <p:cNvGrpSpPr>
              <a:grpSpLocks/>
            </p:cNvGrpSpPr>
            <p:nvPr/>
          </p:nvGrpSpPr>
          <p:grpSpPr bwMode="auto">
            <a:xfrm>
              <a:off x="3994493" y="4298950"/>
              <a:ext cx="1460500" cy="947738"/>
              <a:chOff x="3335904" y="5179341"/>
              <a:chExt cx="1461035" cy="948377"/>
            </a:xfrm>
          </p:grpSpPr>
          <p:pic>
            <p:nvPicPr>
              <p:cNvPr id="21528" name="Picture 38">
                <a:extLst>
                  <a:ext uri="{FF2B5EF4-FFF2-40B4-BE49-F238E27FC236}">
                    <a16:creationId xmlns:a16="http://schemas.microsoft.com/office/drawing/2014/main" id="{9F1D7D9F-59BD-E944-89AE-F7F857133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4"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a:extLst>
                  <a:ext uri="{FF2B5EF4-FFF2-40B4-BE49-F238E27FC236}">
                    <a16:creationId xmlns:a16="http://schemas.microsoft.com/office/drawing/2014/main" id="{D17AA97E-6DD8-85E3-CB14-9393E81EDC85}"/>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REFINE</a:t>
                </a:r>
              </a:p>
            </p:txBody>
          </p:sp>
        </p:grpSp>
        <p:grpSp>
          <p:nvGrpSpPr>
            <p:cNvPr id="5" name="Group 39936">
              <a:extLst>
                <a:ext uri="{FF2B5EF4-FFF2-40B4-BE49-F238E27FC236}">
                  <a16:creationId xmlns:a16="http://schemas.microsoft.com/office/drawing/2014/main" id="{B9A358F4-1952-671A-7BE2-49C2749EC874}"/>
                </a:ext>
              </a:extLst>
            </p:cNvPr>
            <p:cNvGrpSpPr>
              <a:grpSpLocks/>
            </p:cNvGrpSpPr>
            <p:nvPr/>
          </p:nvGrpSpPr>
          <p:grpSpPr bwMode="auto">
            <a:xfrm>
              <a:off x="2407863" y="4298950"/>
              <a:ext cx="1460500" cy="947738"/>
              <a:chOff x="3335905" y="5179341"/>
              <a:chExt cx="1461035" cy="948377"/>
            </a:xfrm>
          </p:grpSpPr>
          <p:pic>
            <p:nvPicPr>
              <p:cNvPr id="6" name="Picture 38">
                <a:extLst>
                  <a:ext uri="{FF2B5EF4-FFF2-40B4-BE49-F238E27FC236}">
                    <a16:creationId xmlns:a16="http://schemas.microsoft.com/office/drawing/2014/main" id="{40DFFD52-CDBD-EE8B-4F41-901E8C9F8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905" y="5179341"/>
                <a:ext cx="1461035" cy="94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8F94DD14-A32C-E7B3-C6EB-8382B06211BA}"/>
                  </a:ext>
                </a:extLst>
              </p:cNvPr>
              <p:cNvSpPr txBox="1"/>
              <p:nvPr/>
            </p:nvSpPr>
            <p:spPr>
              <a:xfrm>
                <a:off x="3374018" y="5222233"/>
                <a:ext cx="1381631" cy="284354"/>
              </a:xfrm>
              <a:prstGeom prst="rect">
                <a:avLst/>
              </a:prstGeom>
              <a:noFill/>
            </p:spPr>
            <p:txBody>
              <a:bodyPr>
                <a:spAutoFit/>
              </a:bodyPr>
              <a:lstStyle/>
              <a:p>
                <a:pPr algn="ctr" fontAlgn="auto">
                  <a:spcBef>
                    <a:spcPts val="0"/>
                  </a:spcBef>
                  <a:spcAft>
                    <a:spcPts val="0"/>
                  </a:spcAft>
                  <a:defRPr/>
                </a:pPr>
                <a:r>
                  <a:rPr lang="en-US" sz="1250" b="1" dirty="0">
                    <a:solidFill>
                      <a:schemeClr val="accent3"/>
                    </a:solidFill>
                    <a:latin typeface="+mn-lt"/>
                    <a:cs typeface="+mn-cs"/>
                  </a:rPr>
                  <a:t>CONVERT</a:t>
                </a:r>
              </a:p>
            </p:txBody>
          </p:sp>
        </p:grpSp>
        <p:sp>
          <p:nvSpPr>
            <p:cNvPr id="4" name="Rectangle 3">
              <a:extLst>
                <a:ext uri="{FF2B5EF4-FFF2-40B4-BE49-F238E27FC236}">
                  <a16:creationId xmlns:a16="http://schemas.microsoft.com/office/drawing/2014/main" id="{3CEEDB6D-87C7-4B0A-4607-27FC7EB617EB}"/>
                </a:ext>
              </a:extLst>
            </p:cNvPr>
            <p:cNvSpPr/>
            <p:nvPr/>
          </p:nvSpPr>
          <p:spPr>
            <a:xfrm>
              <a:off x="2453774" y="4559634"/>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Normalize data </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into usable</a:t>
              </a:r>
            </a:p>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datasets</a:t>
              </a:r>
            </a:p>
          </p:txBody>
        </p:sp>
        <p:sp>
          <p:nvSpPr>
            <p:cNvPr id="9" name="Rectangle 8">
              <a:extLst>
                <a:ext uri="{FF2B5EF4-FFF2-40B4-BE49-F238E27FC236}">
                  <a16:creationId xmlns:a16="http://schemas.microsoft.com/office/drawing/2014/main" id="{B032BE91-7F71-CEA3-1BEC-38BC46520BB4}"/>
                </a:ext>
              </a:extLst>
            </p:cNvPr>
            <p:cNvSpPr/>
            <p:nvPr/>
          </p:nvSpPr>
          <p:spPr>
            <a:xfrm>
              <a:off x="4040531" y="4584477"/>
              <a:ext cx="1373187" cy="672107"/>
            </a:xfrm>
            <a:prstGeom prst="rect">
              <a:avLst/>
            </a:prstGeom>
          </p:spPr>
          <p:txBody>
            <a:bodyPr wrap="square"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Fill </a:t>
              </a:r>
              <a:r>
                <a:rPr lang="en-US" sz="1500" kern="1100" dirty="0" err="1">
                  <a:solidFill>
                    <a:schemeClr val="tx1">
                      <a:lumMod val="50000"/>
                      <a:lumOff val="50000"/>
                    </a:schemeClr>
                  </a:solidFill>
                  <a:cs typeface="Calibri" pitchFamily="34" charset="0"/>
                </a:rPr>
                <a:t>NaN’s</a:t>
              </a:r>
              <a:r>
                <a:rPr lang="en-US" sz="1500" kern="1100" dirty="0">
                  <a:solidFill>
                    <a:schemeClr val="tx1">
                      <a:lumMod val="50000"/>
                      <a:lumOff val="50000"/>
                    </a:schemeClr>
                  </a:solidFill>
                  <a:cs typeface="Calibri" pitchFamily="34" charset="0"/>
                </a:rPr>
                <a:t>,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empty data, </a:t>
              </a:r>
              <a:br>
                <a:rPr lang="en-US" sz="1500" kern="1100" dirty="0">
                  <a:solidFill>
                    <a:schemeClr val="tx1">
                      <a:lumMod val="50000"/>
                      <a:lumOff val="50000"/>
                    </a:schemeClr>
                  </a:solidFill>
                  <a:cs typeface="Calibri" pitchFamily="34" charset="0"/>
                </a:rPr>
              </a:br>
              <a:r>
                <a:rPr lang="en-US" sz="1500" kern="1100" dirty="0">
                  <a:solidFill>
                    <a:schemeClr val="tx1">
                      <a:lumMod val="50000"/>
                      <a:lumOff val="50000"/>
                    </a:schemeClr>
                  </a:solidFill>
                  <a:cs typeface="Calibri" pitchFamily="34" charset="0"/>
                </a:rPr>
                <a:t>parse bad data</a:t>
              </a:r>
            </a:p>
          </p:txBody>
        </p:sp>
      </p:grpSp>
      <p:sp>
        <p:nvSpPr>
          <p:cNvPr id="25" name="Rectangle 24">
            <a:extLst>
              <a:ext uri="{FF2B5EF4-FFF2-40B4-BE49-F238E27FC236}">
                <a16:creationId xmlns:a16="http://schemas.microsoft.com/office/drawing/2014/main" id="{6BDB80F2-16C7-5612-6F45-C978AC71B0E2}"/>
              </a:ext>
            </a:extLst>
          </p:cNvPr>
          <p:cNvSpPr/>
          <p:nvPr/>
        </p:nvSpPr>
        <p:spPr>
          <a:xfrm>
            <a:off x="6064628" y="4657893"/>
            <a:ext cx="1338262" cy="1249188"/>
          </a:xfrm>
          <a:prstGeom prst="rect">
            <a:avLst/>
          </a:prstGeom>
        </p:spPr>
        <p:txBody>
          <a:bodyPr lIns="0" rIns="0">
            <a:spAutoFit/>
          </a:bodyPr>
          <a:lstStyle/>
          <a:p>
            <a:pPr algn="ctr" eaLnBrk="1" fontAlgn="auto" hangingPunct="1">
              <a:lnSpc>
                <a:spcPts val="1500"/>
              </a:lnSpc>
              <a:spcBef>
                <a:spcPts val="0"/>
              </a:spcBef>
              <a:spcAft>
                <a:spcPts val="0"/>
              </a:spcAft>
              <a:defRPr/>
            </a:pPr>
            <a:r>
              <a:rPr lang="en-US" sz="1500" kern="1100" dirty="0">
                <a:solidFill>
                  <a:schemeClr val="tx1">
                    <a:lumMod val="50000"/>
                    <a:lumOff val="50000"/>
                  </a:schemeClr>
                </a:solidFill>
                <a:cs typeface="Calibri" pitchFamily="34" charset="0"/>
              </a:rPr>
              <a:t>Test relationships, theories, and create compelling visuals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6F65C04-922F-327F-D8A9-471D5947EB64}"/>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Data Sources</a:t>
            </a:r>
          </a:p>
        </p:txBody>
      </p:sp>
      <p:grpSp>
        <p:nvGrpSpPr>
          <p:cNvPr id="19459" name="Group 7">
            <a:extLst>
              <a:ext uri="{FF2B5EF4-FFF2-40B4-BE49-F238E27FC236}">
                <a16:creationId xmlns:a16="http://schemas.microsoft.com/office/drawing/2014/main" id="{5599E84A-4C46-B106-2A0C-B2DA42FCD8B5}"/>
              </a:ext>
            </a:extLst>
          </p:cNvPr>
          <p:cNvGrpSpPr>
            <a:grpSpLocks/>
          </p:cNvGrpSpPr>
          <p:nvPr/>
        </p:nvGrpSpPr>
        <p:grpSpPr bwMode="auto">
          <a:xfrm>
            <a:off x="417513" y="752475"/>
            <a:ext cx="8148637" cy="909183"/>
            <a:chOff x="417513" y="752475"/>
            <a:chExt cx="8148418" cy="909455"/>
          </a:xfrm>
        </p:grpSpPr>
        <p:sp>
          <p:nvSpPr>
            <p:cNvPr id="6" name="Rectangle 5">
              <a:extLst>
                <a:ext uri="{FF2B5EF4-FFF2-40B4-BE49-F238E27FC236}">
                  <a16:creationId xmlns:a16="http://schemas.microsoft.com/office/drawing/2014/main" id="{F06D3F91-EB16-BA7E-F572-CDC4E96E831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Usage – History of Internet and Evolution of Broadband</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https://www.kaggle.com/datasets/pavan9065/internet-usage?select=broadband-penetration-by-country.csvSub Bullet</a:t>
              </a:r>
              <a:endParaRPr lang="en-US" sz="1000" b="1" dirty="0">
                <a:solidFill>
                  <a:prstClr val="black">
                    <a:lumMod val="50000"/>
                    <a:lumOff val="50000"/>
                  </a:prstClr>
                </a:solidFill>
                <a:cs typeface="Calibri" pitchFamily="34" charset="0"/>
              </a:endParaRPr>
            </a:p>
          </p:txBody>
        </p:sp>
        <p:sp>
          <p:nvSpPr>
            <p:cNvPr id="7" name="Rectangle 6">
              <a:extLst>
                <a:ext uri="{FF2B5EF4-FFF2-40B4-BE49-F238E27FC236}">
                  <a16:creationId xmlns:a16="http://schemas.microsoft.com/office/drawing/2014/main" id="{56D2995E-2126-8A14-2E04-16A816E94B0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Kaggle</a:t>
              </a:r>
            </a:p>
          </p:txBody>
        </p:sp>
      </p:grpSp>
      <p:grpSp>
        <p:nvGrpSpPr>
          <p:cNvPr id="2" name="Group 7">
            <a:extLst>
              <a:ext uri="{FF2B5EF4-FFF2-40B4-BE49-F238E27FC236}">
                <a16:creationId xmlns:a16="http://schemas.microsoft.com/office/drawing/2014/main" id="{A2C7A079-0593-9B81-016A-A7E2812CB5CB}"/>
              </a:ext>
            </a:extLst>
          </p:cNvPr>
          <p:cNvGrpSpPr>
            <a:grpSpLocks/>
          </p:cNvGrpSpPr>
          <p:nvPr/>
        </p:nvGrpSpPr>
        <p:grpSpPr bwMode="auto">
          <a:xfrm>
            <a:off x="417513" y="1603907"/>
            <a:ext cx="8148637" cy="909183"/>
            <a:chOff x="417513" y="752475"/>
            <a:chExt cx="8148418" cy="909455"/>
          </a:xfrm>
        </p:grpSpPr>
        <p:sp>
          <p:nvSpPr>
            <p:cNvPr id="3" name="Rectangle 2">
              <a:extLst>
                <a:ext uri="{FF2B5EF4-FFF2-40B4-BE49-F238E27FC236}">
                  <a16:creationId xmlns:a16="http://schemas.microsoft.com/office/drawing/2014/main" id="{AD935EAC-5297-B1D5-75D6-0E9D642EA88C}"/>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Internet Censorship 2023: A Global Map of Internet Restrictions</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https://www.comparitech.com/blog/vpn-privacy/internet-censorship-map/</a:t>
              </a:r>
              <a:endParaRPr lang="en-US" sz="1000" b="1" dirty="0">
                <a:solidFill>
                  <a:prstClr val="black">
                    <a:lumMod val="50000"/>
                    <a:lumOff val="50000"/>
                  </a:prstClr>
                </a:solidFill>
                <a:cs typeface="Calibri" pitchFamily="34" charset="0"/>
              </a:endParaRPr>
            </a:p>
          </p:txBody>
        </p:sp>
        <p:sp>
          <p:nvSpPr>
            <p:cNvPr id="4" name="Rectangle 3">
              <a:extLst>
                <a:ext uri="{FF2B5EF4-FFF2-40B4-BE49-F238E27FC236}">
                  <a16:creationId xmlns:a16="http://schemas.microsoft.com/office/drawing/2014/main" id="{7FC88228-E348-4CC3-5FBB-813210A9AEF0}"/>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Comparitech</a:t>
              </a:r>
              <a:endParaRPr lang="en-US" sz="1500" b="1" kern="1100" dirty="0">
                <a:solidFill>
                  <a:schemeClr val="accent1"/>
                </a:solidFill>
                <a:cs typeface="Calibri" pitchFamily="34" charset="0"/>
              </a:endParaRPr>
            </a:p>
          </p:txBody>
        </p:sp>
      </p:grpSp>
      <p:grpSp>
        <p:nvGrpSpPr>
          <p:cNvPr id="14" name="Group 7">
            <a:extLst>
              <a:ext uri="{FF2B5EF4-FFF2-40B4-BE49-F238E27FC236}">
                <a16:creationId xmlns:a16="http://schemas.microsoft.com/office/drawing/2014/main" id="{8B38BEB4-F7CF-76D6-2342-D00D7CAE8558}"/>
              </a:ext>
            </a:extLst>
          </p:cNvPr>
          <p:cNvGrpSpPr>
            <a:grpSpLocks/>
          </p:cNvGrpSpPr>
          <p:nvPr/>
        </p:nvGrpSpPr>
        <p:grpSpPr bwMode="auto">
          <a:xfrm>
            <a:off x="417513" y="2455339"/>
            <a:ext cx="8148637" cy="909183"/>
            <a:chOff x="417513" y="752475"/>
            <a:chExt cx="8148418" cy="909455"/>
          </a:xfrm>
        </p:grpSpPr>
        <p:sp>
          <p:nvSpPr>
            <p:cNvPr id="16" name="Rectangle 15">
              <a:extLst>
                <a:ext uri="{FF2B5EF4-FFF2-40B4-BE49-F238E27FC236}">
                  <a16:creationId xmlns:a16="http://schemas.microsoft.com/office/drawing/2014/main" id="{E483D220-5440-3C6C-1DBB-A45E1515BE3B}"/>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Department of Economic and Social Affairs : Population Division</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a:t>
              </a:r>
              <a:r>
                <a:rPr lang="en-US" sz="1000" dirty="0">
                  <a:solidFill>
                    <a:srgbClr val="7F7F7F"/>
                  </a:solidFill>
                  <a:cs typeface="Calibri" pitchFamily="34" charset="0"/>
                </a:rPr>
                <a:t>population.un.org</a:t>
              </a:r>
              <a:r>
                <a:rPr lang="en-US" sz="1000" dirty="0">
                  <a:solidFill>
                    <a:prstClr val="black">
                      <a:lumMod val="50000"/>
                      <a:lumOff val="50000"/>
                    </a:prstClr>
                  </a:solidFill>
                  <a:cs typeface="Calibri" pitchFamily="34" charset="0"/>
                </a:rPr>
                <a:t>/wpp/</a:t>
              </a:r>
              <a:endParaRPr lang="en-US" sz="1000" b="1" dirty="0">
                <a:solidFill>
                  <a:prstClr val="black">
                    <a:lumMod val="50000"/>
                    <a:lumOff val="50000"/>
                  </a:prstClr>
                </a:solidFill>
                <a:cs typeface="Calibri" pitchFamily="34" charset="0"/>
              </a:endParaRPr>
            </a:p>
          </p:txBody>
        </p:sp>
        <p:sp>
          <p:nvSpPr>
            <p:cNvPr id="17" name="Rectangle 16">
              <a:extLst>
                <a:ext uri="{FF2B5EF4-FFF2-40B4-BE49-F238E27FC236}">
                  <a16:creationId xmlns:a16="http://schemas.microsoft.com/office/drawing/2014/main" id="{C6C2ED1D-987D-E8A5-3EF6-906BBB3071FE}"/>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United Nations</a:t>
              </a:r>
            </a:p>
          </p:txBody>
        </p:sp>
      </p:grpSp>
      <p:grpSp>
        <p:nvGrpSpPr>
          <p:cNvPr id="23" name="Group 7">
            <a:extLst>
              <a:ext uri="{FF2B5EF4-FFF2-40B4-BE49-F238E27FC236}">
                <a16:creationId xmlns:a16="http://schemas.microsoft.com/office/drawing/2014/main" id="{39A35B1B-BCAB-3B5F-F3DC-F52992EE8A4E}"/>
              </a:ext>
            </a:extLst>
          </p:cNvPr>
          <p:cNvGrpSpPr>
            <a:grpSpLocks/>
          </p:cNvGrpSpPr>
          <p:nvPr/>
        </p:nvGrpSpPr>
        <p:grpSpPr bwMode="auto">
          <a:xfrm>
            <a:off x="417513" y="3306771"/>
            <a:ext cx="8148637" cy="909183"/>
            <a:chOff x="417513" y="752475"/>
            <a:chExt cx="8148418" cy="909455"/>
          </a:xfrm>
        </p:grpSpPr>
        <p:sp>
          <p:nvSpPr>
            <p:cNvPr id="24" name="Rectangle 23">
              <a:extLst>
                <a:ext uri="{FF2B5EF4-FFF2-40B4-BE49-F238E27FC236}">
                  <a16:creationId xmlns:a16="http://schemas.microsoft.com/office/drawing/2014/main" id="{A05BDE2A-0976-BB28-7065-B87385BC0046}"/>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err="1">
                  <a:solidFill>
                    <a:srgbClr val="0C2074"/>
                  </a:solidFill>
                  <a:cs typeface="Calibri" pitchFamily="34" charset="0"/>
                </a:rPr>
                <a:t>GeoAPIfy</a:t>
              </a:r>
              <a:r>
                <a:rPr lang="en-US" sz="1400" b="1" dirty="0">
                  <a:solidFill>
                    <a:srgbClr val="0C2074"/>
                  </a:solidFill>
                  <a:cs typeface="Calibri" pitchFamily="34" charset="0"/>
                </a:rPr>
                <a:t> – Location API</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https://www.geoapify.com/</a:t>
              </a:r>
              <a:endParaRPr lang="en-US" sz="1000" b="1" dirty="0">
                <a:solidFill>
                  <a:prstClr val="black">
                    <a:lumMod val="50000"/>
                    <a:lumOff val="50000"/>
                  </a:prstClr>
                </a:solidFill>
                <a:cs typeface="Calibri" pitchFamily="34" charset="0"/>
              </a:endParaRPr>
            </a:p>
          </p:txBody>
        </p:sp>
        <p:sp>
          <p:nvSpPr>
            <p:cNvPr id="25" name="Rectangle 24">
              <a:extLst>
                <a:ext uri="{FF2B5EF4-FFF2-40B4-BE49-F238E27FC236}">
                  <a16:creationId xmlns:a16="http://schemas.microsoft.com/office/drawing/2014/main" id="{66343074-CB35-D9FC-0A84-5CE659E9F8F6}"/>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err="1">
                  <a:solidFill>
                    <a:schemeClr val="accent1"/>
                  </a:solidFill>
                  <a:cs typeface="Calibri" pitchFamily="34" charset="0"/>
                </a:rPr>
                <a:t>GeoAPIfy</a:t>
              </a:r>
              <a:endParaRPr lang="en-US" sz="1500" b="1" kern="1100" dirty="0">
                <a:solidFill>
                  <a:schemeClr val="accent1"/>
                </a:solidFill>
                <a:cs typeface="Calibri" pitchFamily="34" charset="0"/>
              </a:endParaRPr>
            </a:p>
          </p:txBody>
        </p:sp>
      </p:grpSp>
      <p:grpSp>
        <p:nvGrpSpPr>
          <p:cNvPr id="26" name="Group 7">
            <a:extLst>
              <a:ext uri="{FF2B5EF4-FFF2-40B4-BE49-F238E27FC236}">
                <a16:creationId xmlns:a16="http://schemas.microsoft.com/office/drawing/2014/main" id="{2FB5F451-07D0-A51B-9FB0-ACC0582BD727}"/>
              </a:ext>
            </a:extLst>
          </p:cNvPr>
          <p:cNvGrpSpPr>
            <a:grpSpLocks/>
          </p:cNvGrpSpPr>
          <p:nvPr/>
        </p:nvGrpSpPr>
        <p:grpSpPr bwMode="auto">
          <a:xfrm>
            <a:off x="417513" y="5168850"/>
            <a:ext cx="8148637" cy="1216962"/>
            <a:chOff x="417513" y="752475"/>
            <a:chExt cx="8148418" cy="1217327"/>
          </a:xfrm>
        </p:grpSpPr>
        <p:sp>
          <p:nvSpPr>
            <p:cNvPr id="27" name="Rectangle 26">
              <a:extLst>
                <a:ext uri="{FF2B5EF4-FFF2-40B4-BE49-F238E27FC236}">
                  <a16:creationId xmlns:a16="http://schemas.microsoft.com/office/drawing/2014/main" id="{946554DB-F74C-3FAF-98F5-797B37A50B7B}"/>
                </a:ext>
              </a:extLst>
            </p:cNvPr>
            <p:cNvSpPr/>
            <p:nvPr/>
          </p:nvSpPr>
          <p:spPr>
            <a:xfrm>
              <a:off x="714367" y="1170112"/>
              <a:ext cx="7851564" cy="799690"/>
            </a:xfrm>
            <a:prstGeom prst="rect">
              <a:avLst/>
            </a:prstGeom>
          </p:spPr>
          <p:txBody>
            <a:bodyPr>
              <a:spAutoFit/>
            </a:bodyPr>
            <a:lstStyle/>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https://chat.openai.com/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https://geekforgeeks.com/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https://stackoverflow.com/</a:t>
              </a:r>
            </a:p>
            <a:p>
              <a:pPr marL="365760" indent="-171450" eaLnBrk="1" hangingPunct="1">
                <a:lnSpc>
                  <a:spcPts val="1400"/>
                </a:lnSpc>
                <a:buFont typeface="Calibri" pitchFamily="34" charset="0"/>
                <a:buChar char="‒"/>
                <a:defRPr/>
              </a:pPr>
              <a:r>
                <a:rPr lang="en-US" sz="1000" dirty="0">
                  <a:solidFill>
                    <a:srgbClr val="7F7F7F"/>
                  </a:solidFill>
                  <a:cs typeface="Calibri" pitchFamily="34" charset="0"/>
                </a:rPr>
                <a:t>https://plotly.com/</a:t>
              </a:r>
            </a:p>
          </p:txBody>
        </p:sp>
        <p:sp>
          <p:nvSpPr>
            <p:cNvPr id="28" name="Rectangle 27">
              <a:extLst>
                <a:ext uri="{FF2B5EF4-FFF2-40B4-BE49-F238E27FC236}">
                  <a16:creationId xmlns:a16="http://schemas.microsoft.com/office/drawing/2014/main" id="{B0D0F4C0-05A4-C006-6744-4A4289F94074}"/>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General</a:t>
              </a:r>
            </a:p>
          </p:txBody>
        </p:sp>
      </p:grpSp>
      <p:grpSp>
        <p:nvGrpSpPr>
          <p:cNvPr id="5" name="Group 7">
            <a:extLst>
              <a:ext uri="{FF2B5EF4-FFF2-40B4-BE49-F238E27FC236}">
                <a16:creationId xmlns:a16="http://schemas.microsoft.com/office/drawing/2014/main" id="{C277AD08-4EEE-63A5-FBAB-89AF4A7E38D8}"/>
              </a:ext>
            </a:extLst>
          </p:cNvPr>
          <p:cNvGrpSpPr>
            <a:grpSpLocks/>
          </p:cNvGrpSpPr>
          <p:nvPr/>
        </p:nvGrpSpPr>
        <p:grpSpPr bwMode="auto">
          <a:xfrm>
            <a:off x="361156" y="4259667"/>
            <a:ext cx="8148637" cy="909183"/>
            <a:chOff x="417513" y="752475"/>
            <a:chExt cx="8148418" cy="909455"/>
          </a:xfrm>
        </p:grpSpPr>
        <p:sp>
          <p:nvSpPr>
            <p:cNvPr id="8" name="Rectangle 7">
              <a:extLst>
                <a:ext uri="{FF2B5EF4-FFF2-40B4-BE49-F238E27FC236}">
                  <a16:creationId xmlns:a16="http://schemas.microsoft.com/office/drawing/2014/main" id="{350397EA-FA27-75E0-8D59-EE0C9CB27384}"/>
                </a:ext>
              </a:extLst>
            </p:cNvPr>
            <p:cNvSpPr/>
            <p:nvPr/>
          </p:nvSpPr>
          <p:spPr>
            <a:xfrm>
              <a:off x="714367" y="1170112"/>
              <a:ext cx="7851564" cy="491818"/>
            </a:xfrm>
            <a:prstGeom prst="rect">
              <a:avLst/>
            </a:prstGeom>
          </p:spPr>
          <p:txBody>
            <a:bodyPr>
              <a:spAutoFit/>
            </a:bodyPr>
            <a:lstStyle/>
            <a:p>
              <a:pPr marL="173736" indent="-173736" eaLnBrk="1" hangingPunct="1">
                <a:lnSpc>
                  <a:spcPts val="1800"/>
                </a:lnSpc>
                <a:spcBef>
                  <a:spcPts val="0"/>
                </a:spcBef>
                <a:buFont typeface="Arial" pitchFamily="34" charset="0"/>
                <a:buChar char="•"/>
                <a:defRPr/>
              </a:pPr>
              <a:r>
                <a:rPr lang="en-US" sz="1400" b="1" dirty="0">
                  <a:solidFill>
                    <a:srgbClr val="0C2074"/>
                  </a:solidFill>
                  <a:cs typeface="Calibri" pitchFamily="34" charset="0"/>
                </a:rPr>
                <a:t>Gender Ratios</a:t>
              </a:r>
            </a:p>
            <a:p>
              <a:pPr marL="365760" indent="-171450" eaLnBrk="1" hangingPunct="1">
                <a:lnSpc>
                  <a:spcPts val="1400"/>
                </a:lnSpc>
                <a:buFont typeface="Calibri" pitchFamily="34" charset="0"/>
                <a:buChar char="‒"/>
                <a:defRPr/>
              </a:pPr>
              <a:r>
                <a:rPr lang="en-US" sz="1000" dirty="0">
                  <a:solidFill>
                    <a:prstClr val="black">
                      <a:lumMod val="50000"/>
                      <a:lumOff val="50000"/>
                    </a:prstClr>
                  </a:solidFill>
                  <a:cs typeface="Calibri" pitchFamily="34" charset="0"/>
                </a:rPr>
                <a:t>https://ourworldindata.org/gender-ratio#gender-ratio-across-the-world/</a:t>
              </a:r>
              <a:endParaRPr lang="en-US" sz="1000" b="1" dirty="0">
                <a:solidFill>
                  <a:prstClr val="black">
                    <a:lumMod val="50000"/>
                    <a:lumOff val="50000"/>
                  </a:prstClr>
                </a:solidFill>
                <a:cs typeface="Calibri" pitchFamily="34" charset="0"/>
              </a:endParaRPr>
            </a:p>
          </p:txBody>
        </p:sp>
        <p:sp>
          <p:nvSpPr>
            <p:cNvPr id="9" name="Rectangle 8">
              <a:extLst>
                <a:ext uri="{FF2B5EF4-FFF2-40B4-BE49-F238E27FC236}">
                  <a16:creationId xmlns:a16="http://schemas.microsoft.com/office/drawing/2014/main" id="{4FB80C6E-F43D-582A-19CA-644A72321DBB}"/>
                </a:ext>
              </a:extLst>
            </p:cNvPr>
            <p:cNvSpPr/>
            <p:nvPr/>
          </p:nvSpPr>
          <p:spPr>
            <a:xfrm>
              <a:off x="417513" y="752475"/>
              <a:ext cx="4017854" cy="431785"/>
            </a:xfrm>
            <a:prstGeom prst="rect">
              <a:avLst/>
            </a:prstGeom>
          </p:spPr>
          <p:txBody>
            <a:bodyPr>
              <a:spAutoFit/>
            </a:bodyPr>
            <a:lstStyle/>
            <a:p>
              <a:pPr eaLnBrk="1" fontAlgn="auto" hangingPunct="1">
                <a:lnSpc>
                  <a:spcPts val="3000"/>
                </a:lnSpc>
                <a:spcBef>
                  <a:spcPts val="0"/>
                </a:spcBef>
                <a:spcAft>
                  <a:spcPts val="0"/>
                </a:spcAft>
                <a:defRPr/>
              </a:pPr>
              <a:r>
                <a:rPr lang="en-US" sz="1500" b="1" kern="1100" dirty="0">
                  <a:solidFill>
                    <a:schemeClr val="accent1"/>
                  </a:solidFill>
                  <a:cs typeface="Calibri" pitchFamily="34" charset="0"/>
                </a:rPr>
                <a:t>Our World In Data</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EEFD21D-13C4-B5FB-3DC0-6ED9756EBF96}"/>
              </a:ext>
            </a:extLst>
          </p:cNvPr>
          <p:cNvSpPr txBox="1">
            <a:spLocks/>
          </p:cNvSpPr>
          <p:nvPr/>
        </p:nvSpPr>
        <p:spPr>
          <a:xfrm>
            <a:off x="333375" y="5351463"/>
            <a:ext cx="4768014" cy="2794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1200"/>
              </a:lnSpc>
              <a:spcBef>
                <a:spcPts val="0"/>
              </a:spcBef>
              <a:spcAft>
                <a:spcPts val="0"/>
              </a:spcAft>
              <a:buFont typeface="Arial" pitchFamily="34" charset="0"/>
              <a:buNone/>
              <a:defRPr/>
            </a:pPr>
            <a:r>
              <a:rPr lang="en-US" sz="3500" b="1" spc="-50" dirty="0">
                <a:solidFill>
                  <a:schemeClr val="accent1"/>
                </a:solidFill>
              </a:rPr>
              <a:t>Data Analysis</a:t>
            </a:r>
          </a:p>
        </p:txBody>
      </p:sp>
    </p:spTree>
    <p:extLst>
      <p:ext uri="{BB962C8B-B14F-4D97-AF65-F5344CB8AC3E}">
        <p14:creationId xmlns:p14="http://schemas.microsoft.com/office/powerpoint/2010/main" val="37843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3A246A52-2D37-0A47-3C53-60D8791C48F4}"/>
              </a:ext>
            </a:extLst>
          </p:cNvPr>
          <p:cNvSpPr txBox="1">
            <a:spLocks noChangeArrowheads="1"/>
          </p:cNvSpPr>
          <p:nvPr/>
        </p:nvSpPr>
        <p:spPr bwMode="auto">
          <a:xfrm>
            <a:off x="990600" y="1906006"/>
            <a:ext cx="7467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5000" b="1" dirty="0">
                <a:solidFill>
                  <a:schemeClr val="accent1"/>
                </a:solidFill>
              </a:rPr>
              <a:t>Impact of Internet Demographics</a:t>
            </a:r>
          </a:p>
        </p:txBody>
      </p:sp>
      <p:sp>
        <p:nvSpPr>
          <p:cNvPr id="2" name="Rectangle 1">
            <a:extLst>
              <a:ext uri="{FF2B5EF4-FFF2-40B4-BE49-F238E27FC236}">
                <a16:creationId xmlns:a16="http://schemas.microsoft.com/office/drawing/2014/main" id="{74615827-8AE1-F82D-CDEB-D897D520D6F4}"/>
              </a:ext>
            </a:extLst>
          </p:cNvPr>
          <p:cNvSpPr>
            <a:spLocks/>
          </p:cNvSpPr>
          <p:nvPr/>
        </p:nvSpPr>
        <p:spPr>
          <a:xfrm>
            <a:off x="-9526" y="5414208"/>
            <a:ext cx="9153526" cy="826169"/>
          </a:xfrm>
          <a:prstGeom prst="rect">
            <a:avLst/>
          </a:prstGeom>
          <a:gradFill>
            <a:gsLst>
              <a:gs pos="33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Subtitle 2">
            <a:extLst>
              <a:ext uri="{FF2B5EF4-FFF2-40B4-BE49-F238E27FC236}">
                <a16:creationId xmlns:a16="http://schemas.microsoft.com/office/drawing/2014/main" id="{B6BCDFD5-3D0A-E23C-6D62-7172237E32E2}"/>
              </a:ext>
            </a:extLst>
          </p:cNvPr>
          <p:cNvSpPr txBox="1">
            <a:spLocks/>
          </p:cNvSpPr>
          <p:nvPr/>
        </p:nvSpPr>
        <p:spPr>
          <a:xfrm>
            <a:off x="295526" y="5648074"/>
            <a:ext cx="1982612"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Alison Love </a:t>
            </a: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
        <p:nvSpPr>
          <p:cNvPr id="8" name="Subtitle 2">
            <a:extLst>
              <a:ext uri="{FF2B5EF4-FFF2-40B4-BE49-F238E27FC236}">
                <a16:creationId xmlns:a16="http://schemas.microsoft.com/office/drawing/2014/main" id="{F633796A-3EF4-7E5A-074F-81C09D005C7A}"/>
              </a:ext>
            </a:extLst>
          </p:cNvPr>
          <p:cNvSpPr txBox="1">
            <a:spLocks/>
          </p:cNvSpPr>
          <p:nvPr/>
        </p:nvSpPr>
        <p:spPr>
          <a:xfrm>
            <a:off x="2237871" y="5648074"/>
            <a:ext cx="2390273" cy="383754"/>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fontAlgn="auto" hangingPunct="1">
              <a:lnSpc>
                <a:spcPts val="2300"/>
              </a:lnSpc>
              <a:spcBef>
                <a:spcPts val="0"/>
              </a:spcBef>
              <a:spcAft>
                <a:spcPts val="0"/>
              </a:spcAft>
              <a:buNone/>
              <a:defRPr/>
            </a:pPr>
            <a:r>
              <a:rPr lang="en-US" sz="2400" b="1" spc="-50" dirty="0">
                <a:solidFill>
                  <a:schemeClr val="accent1"/>
                </a:solidFill>
              </a:rPr>
              <a:t>· Quentin O’Neal</a:t>
            </a:r>
            <a:endParaRPr lang="en-US" sz="2000" b="1" spc="-50" dirty="0">
              <a:solidFill>
                <a:schemeClr val="accent1"/>
              </a:solidFill>
            </a:endParaRPr>
          </a:p>
          <a:p>
            <a:pPr eaLnBrk="1" fontAlgn="auto" hangingPunct="1">
              <a:lnSpc>
                <a:spcPts val="2300"/>
              </a:lnSpc>
              <a:spcBef>
                <a:spcPts val="0"/>
              </a:spcBef>
              <a:spcAft>
                <a:spcPts val="0"/>
              </a:spcAft>
              <a:buNone/>
              <a:defRPr/>
            </a:pPr>
            <a:endParaRPr lang="en-US" sz="2000" b="1" spc="-50" dirty="0">
              <a:solidFill>
                <a:schemeClr val="accent1"/>
              </a:solidFill>
            </a:endParaRPr>
          </a:p>
          <a:p>
            <a:pPr eaLnBrk="1" fontAlgn="auto" hangingPunct="1">
              <a:lnSpc>
                <a:spcPts val="2300"/>
              </a:lnSpc>
              <a:spcBef>
                <a:spcPts val="0"/>
              </a:spcBef>
              <a:spcAft>
                <a:spcPts val="0"/>
              </a:spcAft>
              <a:buFont typeface="Arial" pitchFamily="34" charset="0"/>
              <a:buNone/>
              <a:defRPr/>
            </a:pPr>
            <a:r>
              <a:rPr lang="en-US" sz="2000" b="1" spc="-50" dirty="0">
                <a:solidFill>
                  <a:schemeClr val="accent1"/>
                </a:solidFill>
              </a:rPr>
              <a:t> </a:t>
            </a:r>
          </a:p>
        </p:txBody>
      </p:sp>
    </p:spTree>
    <p:extLst>
      <p:ext uri="{BB962C8B-B14F-4D97-AF65-F5344CB8AC3E}">
        <p14:creationId xmlns:p14="http://schemas.microsoft.com/office/powerpoint/2010/main" val="119578085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5A8D39BE-4F53-A938-CA65-0B53906682B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altLang="en-US" dirty="0"/>
              <a:t>Research Questions</a:t>
            </a:r>
            <a:br>
              <a:rPr altLang="en-US" dirty="0"/>
            </a:br>
            <a:endParaRPr altLang="en-US" dirty="0"/>
          </a:p>
        </p:txBody>
      </p:sp>
      <p:grpSp>
        <p:nvGrpSpPr>
          <p:cNvPr id="3" name="Group 2">
            <a:extLst>
              <a:ext uri="{FF2B5EF4-FFF2-40B4-BE49-F238E27FC236}">
                <a16:creationId xmlns:a16="http://schemas.microsoft.com/office/drawing/2014/main" id="{7A8C35A4-4F80-DA61-04A5-41FB504E8509}"/>
              </a:ext>
            </a:extLst>
          </p:cNvPr>
          <p:cNvGrpSpPr/>
          <p:nvPr/>
        </p:nvGrpSpPr>
        <p:grpSpPr>
          <a:xfrm>
            <a:off x="914400" y="2738059"/>
            <a:ext cx="7315200" cy="1381883"/>
            <a:chOff x="914400" y="1020763"/>
            <a:chExt cx="7315200" cy="1381883"/>
          </a:xfrm>
        </p:grpSpPr>
        <p:pic>
          <p:nvPicPr>
            <p:cNvPr id="4" name="Picture 2">
              <a:extLst>
                <a:ext uri="{FF2B5EF4-FFF2-40B4-BE49-F238E27FC236}">
                  <a16:creationId xmlns:a16="http://schemas.microsoft.com/office/drawing/2014/main" id="{3A3A8FDD-ABF0-836E-0B7A-D15BC35FDEF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0763"/>
              <a:ext cx="7315200" cy="138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C17D50E-9C25-6A0C-6832-A0E9D69C2447}"/>
                </a:ext>
              </a:extLst>
            </p:cNvPr>
            <p:cNvSpPr/>
            <p:nvPr/>
          </p:nvSpPr>
          <p:spPr bwMode="auto">
            <a:xfrm>
              <a:off x="1187701" y="1093286"/>
              <a:ext cx="1443204" cy="448584"/>
            </a:xfrm>
            <a:prstGeom prst="rect">
              <a:avLst/>
            </a:prstGeom>
          </p:spPr>
          <p:txBody>
            <a:bodyPr wrap="square">
              <a:spAutoFit/>
            </a:bodyPr>
            <a:lstStyle/>
            <a:p>
              <a:pPr eaLnBrk="1" fontAlgn="auto" hangingPunct="1">
                <a:lnSpc>
                  <a:spcPts val="3000"/>
                </a:lnSpc>
                <a:spcBef>
                  <a:spcPts val="0"/>
                </a:spcBef>
                <a:spcAft>
                  <a:spcPts val="0"/>
                </a:spcAft>
                <a:defRPr/>
              </a:pPr>
              <a:r>
                <a:rPr lang="en-US" sz="2000" b="1" kern="1100" dirty="0">
                  <a:solidFill>
                    <a:schemeClr val="accent1"/>
                  </a:solidFill>
                  <a:cs typeface="Calibri" pitchFamily="34" charset="0"/>
                </a:rPr>
                <a:t>Question 1</a:t>
              </a:r>
            </a:p>
          </p:txBody>
        </p:sp>
        <p:sp>
          <p:nvSpPr>
            <p:cNvPr id="9" name="TextBox 8">
              <a:extLst>
                <a:ext uri="{FF2B5EF4-FFF2-40B4-BE49-F238E27FC236}">
                  <a16:creationId xmlns:a16="http://schemas.microsoft.com/office/drawing/2014/main" id="{5255C5F4-C4F8-F170-1909-40EBB618C4E6}"/>
                </a:ext>
              </a:extLst>
            </p:cNvPr>
            <p:cNvSpPr txBox="1"/>
            <p:nvPr/>
          </p:nvSpPr>
          <p:spPr>
            <a:xfrm>
              <a:off x="1463841" y="1502516"/>
              <a:ext cx="5325979"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2000" b="0" dirty="0">
                  <a:solidFill>
                    <a:schemeClr val="tx1">
                      <a:lumMod val="50000"/>
                      <a:lumOff val="50000"/>
                    </a:schemeClr>
                  </a:solidFill>
                  <a:latin typeface="Calibri" pitchFamily="34" charset="0"/>
                  <a:cs typeface="Calibri" pitchFamily="34" charset="0"/>
                </a:rPr>
                <a:t>Who is using the internet?</a:t>
              </a:r>
              <a:endParaRPr kumimoji="0" lang="en-US" sz="2000" b="0" i="0" u="none" strike="noStrike" cap="none" normalizeH="0" baseline="0" dirty="0">
                <a:ln>
                  <a:noFill/>
                </a:ln>
                <a:solidFill>
                  <a:schemeClr val="tx1">
                    <a:lumMod val="50000"/>
                    <a:lumOff val="50000"/>
                  </a:schemeClr>
                </a:solidFill>
                <a:effectLst/>
                <a:latin typeface="Calibri" pitchFamily="34" charset="0"/>
              </a:endParaRPr>
            </a:p>
          </p:txBody>
        </p:sp>
        <p:sp>
          <p:nvSpPr>
            <p:cNvPr id="10" name="TextBox 9">
              <a:extLst>
                <a:ext uri="{FF2B5EF4-FFF2-40B4-BE49-F238E27FC236}">
                  <a16:creationId xmlns:a16="http://schemas.microsoft.com/office/drawing/2014/main" id="{292D8163-8B0A-7E04-CE93-A92EC93EA31A}"/>
                </a:ext>
              </a:extLst>
            </p:cNvPr>
            <p:cNvSpPr txBox="1"/>
            <p:nvPr/>
          </p:nvSpPr>
          <p:spPr>
            <a:xfrm>
              <a:off x="1729622" y="1861476"/>
              <a:ext cx="6211220"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lang="en-US" sz="1600" b="0" dirty="0">
                  <a:solidFill>
                    <a:schemeClr val="tx1">
                      <a:lumMod val="50000"/>
                      <a:lumOff val="50000"/>
                    </a:schemeClr>
                  </a:solidFill>
                  <a:latin typeface="Calibri" pitchFamily="34" charset="0"/>
                  <a:cs typeface="Calibri" pitchFamily="34" charset="0"/>
                </a:rPr>
                <a:t>What is the average gender, income, and educational level?</a:t>
              </a:r>
              <a:endParaRPr kumimoji="0" lang="en-US" sz="1600" b="0" i="0" u="none" strike="noStrike" cap="none" normalizeH="0" baseline="0" dirty="0">
                <a:ln>
                  <a:noFill/>
                </a:ln>
                <a:solidFill>
                  <a:schemeClr val="tx1">
                    <a:lumMod val="50000"/>
                    <a:lumOff val="50000"/>
                  </a:schemeClr>
                </a:solidFill>
                <a:effectLst/>
                <a:latin typeface="Calibri" pitchFamily="34" charset="0"/>
              </a:endParaRPr>
            </a:p>
          </p:txBody>
        </p:sp>
      </p:grpSp>
    </p:spTree>
    <p:extLst>
      <p:ext uri="{BB962C8B-B14F-4D97-AF65-F5344CB8AC3E}">
        <p14:creationId xmlns:p14="http://schemas.microsoft.com/office/powerpoint/2010/main" val="8680792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B066D3C-6461-AA16-1B6D-E226FC89B03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69667" y="1185705"/>
            <a:ext cx="7204667"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0B1C14B-A248-92D6-23EC-29755792C0DE}"/>
              </a:ext>
            </a:extLst>
          </p:cNvPr>
          <p:cNvSpPr>
            <a:spLocks noGrp="1"/>
          </p:cNvSpPr>
          <p:nvPr>
            <p:ph type="title"/>
          </p:nvPr>
        </p:nvSpPr>
        <p:spPr/>
        <p:txBody>
          <a:bodyPr/>
          <a:lstStyle/>
          <a:p>
            <a:r>
              <a:rPr lang="en-US" dirty="0"/>
              <a:t>Global Internet Usage by Country - Heatmap</a:t>
            </a:r>
          </a:p>
        </p:txBody>
      </p:sp>
      <p:pic>
        <p:nvPicPr>
          <p:cNvPr id="6" name="Picture 5" descr="A map of the world with many colored circles&#10;&#10;Description automatically generated">
            <a:extLst>
              <a:ext uri="{FF2B5EF4-FFF2-40B4-BE49-F238E27FC236}">
                <a16:creationId xmlns:a16="http://schemas.microsoft.com/office/drawing/2014/main" id="{11FACEF9-913B-CD8F-AFD1-ECB07DDAE8F3}"/>
              </a:ext>
            </a:extLst>
          </p:cNvPr>
          <p:cNvPicPr>
            <a:picLocks noChangeAspect="1"/>
          </p:cNvPicPr>
          <p:nvPr/>
        </p:nvPicPr>
        <p:blipFill>
          <a:blip r:embed="rId3">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664202" y="1592106"/>
            <a:ext cx="5815596" cy="3849632"/>
          </a:xfrm>
          <a:prstGeom prst="rect">
            <a:avLst/>
          </a:prstGeom>
        </p:spPr>
      </p:pic>
    </p:spTree>
    <p:extLst>
      <p:ext uri="{BB962C8B-B14F-4D97-AF65-F5344CB8AC3E}">
        <p14:creationId xmlns:p14="http://schemas.microsoft.com/office/powerpoint/2010/main" val="2843253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BC141F-3ABC-D9B0-1479-8A6472771EE2}"/>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642906" y="1097783"/>
            <a:ext cx="5858188" cy="466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blue circle with text&#10;&#10;Description automatically generated">
            <a:extLst>
              <a:ext uri="{FF2B5EF4-FFF2-40B4-BE49-F238E27FC236}">
                <a16:creationId xmlns:a16="http://schemas.microsoft.com/office/drawing/2014/main" id="{6F8E73F5-8ED0-F8BC-2BE8-9DA420506E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3821" y="1369865"/>
            <a:ext cx="5296359" cy="4118271"/>
          </a:xfrm>
          <a:prstGeom prst="rect">
            <a:avLst/>
          </a:prstGeom>
          <a:noFill/>
          <a:ln>
            <a:noFill/>
          </a:ln>
          <a:effectLst/>
        </p:spPr>
        <p:style>
          <a:lnRef idx="0">
            <a:scrgbClr r="0" g="0" b="0"/>
          </a:lnRef>
          <a:fillRef idx="0">
            <a:scrgbClr r="0" g="0" b="0"/>
          </a:fillRef>
          <a:effectRef idx="0">
            <a:scrgbClr r="0" g="0" b="0"/>
          </a:effectRef>
          <a:fontRef idx="minor">
            <a:schemeClr val="dk1"/>
          </a:fontRef>
        </p:style>
      </p:pic>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a:t>
            </a:r>
          </a:p>
        </p:txBody>
      </p:sp>
    </p:spTree>
    <p:extLst>
      <p:ext uri="{BB962C8B-B14F-4D97-AF65-F5344CB8AC3E}">
        <p14:creationId xmlns:p14="http://schemas.microsoft.com/office/powerpoint/2010/main" val="4886482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6D46202-EBDF-F7F6-9BFE-AC3E37FC2EA7}"/>
              </a:ext>
            </a:extLst>
          </p:cNvPr>
          <p:cNvSpPr>
            <a:spLocks noGrp="1"/>
          </p:cNvSpPr>
          <p:nvPr>
            <p:ph type="title"/>
          </p:nvPr>
        </p:nvSpPr>
        <p:spPr/>
        <p:txBody>
          <a:bodyPr/>
          <a:lstStyle/>
          <a:p>
            <a:r>
              <a:rPr lang="en-US" dirty="0"/>
              <a:t>Internet Access - Gender Gaps</a:t>
            </a:r>
          </a:p>
        </p:txBody>
      </p:sp>
      <p:grpSp>
        <p:nvGrpSpPr>
          <p:cNvPr id="2" name="Group 1">
            <a:extLst>
              <a:ext uri="{FF2B5EF4-FFF2-40B4-BE49-F238E27FC236}">
                <a16:creationId xmlns:a16="http://schemas.microsoft.com/office/drawing/2014/main" id="{6CDFFDD0-6348-99BC-9E45-CBD69F3D8217}"/>
              </a:ext>
            </a:extLst>
          </p:cNvPr>
          <p:cNvGrpSpPr/>
          <p:nvPr/>
        </p:nvGrpSpPr>
        <p:grpSpPr>
          <a:xfrm>
            <a:off x="1710733" y="758664"/>
            <a:ext cx="5722535" cy="5679750"/>
            <a:chOff x="602901" y="983062"/>
            <a:chExt cx="5496447" cy="5455352"/>
          </a:xfrm>
        </p:grpSpPr>
        <p:pic>
          <p:nvPicPr>
            <p:cNvPr id="20484" name="Picture 2">
              <a:extLst>
                <a:ext uri="{FF2B5EF4-FFF2-40B4-BE49-F238E27FC236}">
                  <a16:creationId xmlns:a16="http://schemas.microsoft.com/office/drawing/2014/main" id="{D137369F-1132-8486-4291-460BF1988DB3}"/>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3814116"/>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1" name="Picture 2">
              <a:extLst>
                <a:ext uri="{FF2B5EF4-FFF2-40B4-BE49-F238E27FC236}">
                  <a16:creationId xmlns:a16="http://schemas.microsoft.com/office/drawing/2014/main" id="{B2E18094-8355-5E17-227C-93C0E8F19E48}"/>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02901" y="983062"/>
              <a:ext cx="5496447" cy="262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A graph of different countries/regions&#10;&#10;Description automatically generated with medium confidence">
              <a:extLst>
                <a:ext uri="{FF2B5EF4-FFF2-40B4-BE49-F238E27FC236}">
                  <a16:creationId xmlns:a16="http://schemas.microsoft.com/office/drawing/2014/main" id="{DDA9892F-CFB1-4F0F-1EAF-74B5762F156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662" y="1189818"/>
              <a:ext cx="4746559" cy="2319342"/>
            </a:xfrm>
            <a:prstGeom prst="rect">
              <a:avLst/>
            </a:prstGeom>
          </p:spPr>
        </p:pic>
        <p:pic>
          <p:nvPicPr>
            <p:cNvPr id="20485" name="Picture 20484">
              <a:extLst>
                <a:ext uri="{FF2B5EF4-FFF2-40B4-BE49-F238E27FC236}">
                  <a16:creationId xmlns:a16="http://schemas.microsoft.com/office/drawing/2014/main" id="{92A3934D-BBBE-B007-C2DB-CCCC86E6041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11159" y="3996738"/>
              <a:ext cx="4745565" cy="2319342"/>
            </a:xfrm>
            <a:prstGeom prst="rect">
              <a:avLst/>
            </a:prstGeom>
          </p:spPr>
        </p:pic>
      </p:grpSp>
    </p:spTree>
    <p:extLst>
      <p:ext uri="{BB962C8B-B14F-4D97-AF65-F5344CB8AC3E}">
        <p14:creationId xmlns:p14="http://schemas.microsoft.com/office/powerpoint/2010/main" val="1105599149"/>
      </p:ext>
    </p:extLst>
  </p:cSld>
  <p:clrMapOvr>
    <a:masterClrMapping/>
  </p:clrMapOvr>
  <p:transition>
    <p:fade/>
  </p:transition>
</p:sld>
</file>

<file path=ppt/theme/theme1.xml><?xml version="1.0" encoding="utf-8"?>
<a:theme xmlns:a="http://schemas.openxmlformats.org/drawingml/2006/main" name="JvG Las Vegas 2012">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80000"/>
          </a:lnSpc>
          <a:spcBef>
            <a:spcPct val="0"/>
          </a:spcBef>
          <a:spcAft>
            <a:spcPct val="0"/>
          </a:spcAft>
          <a:buClrTx/>
          <a:buSzTx/>
          <a:buFontTx/>
          <a:buNone/>
          <a:tabLst/>
          <a:defRPr kumimoji="0" lang="en-US" sz="1000" b="0" i="1" u="none" strike="noStrike" cap="none" normalizeH="0" baseline="0" smtClean="0">
            <a:ln>
              <a:noFill/>
            </a:ln>
            <a:solidFill>
              <a:schemeClr val="tx2"/>
            </a:solidFill>
            <a:effectLst/>
            <a:latin typeface="Arial Black" pitchFamily="34" charset="0"/>
          </a:defRPr>
        </a:defPPr>
      </a:lstStyle>
    </a:lnDef>
  </a:objectDefaults>
  <a:extraClrSchemeLst>
    <a:extraClrScheme>
      <a:clrScheme name="ShieldLines B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hieldLines B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hieldLines B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hieldLines B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hieldLines B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hieldLines B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hieldLines Bank 8">
        <a:dk1>
          <a:srgbClr val="000000"/>
        </a:dk1>
        <a:lt1>
          <a:srgbClr val="FFFFFF"/>
        </a:lt1>
        <a:dk2>
          <a:srgbClr val="000000"/>
        </a:dk2>
        <a:lt2>
          <a:srgbClr val="00000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9">
        <a:dk1>
          <a:srgbClr val="000000"/>
        </a:dk1>
        <a:lt1>
          <a:srgbClr val="FFFFFF"/>
        </a:lt1>
        <a:dk2>
          <a:srgbClr val="000000"/>
        </a:dk2>
        <a:lt2>
          <a:srgbClr val="000000"/>
        </a:lt2>
        <a:accent1>
          <a:srgbClr val="0C2074"/>
        </a:accent1>
        <a:accent2>
          <a:srgbClr val="3333CC"/>
        </a:accent2>
        <a:accent3>
          <a:srgbClr val="FFFFFF"/>
        </a:accent3>
        <a:accent4>
          <a:srgbClr val="000000"/>
        </a:accent4>
        <a:accent5>
          <a:srgbClr val="AAABBC"/>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0">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hieldLines Bank 11">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E97B00"/>
        </a:folHlink>
      </a:clrScheme>
      <a:clrMap bg1="lt1" tx1="dk1" bg2="lt2" tx2="dk2" accent1="accent1" accent2="accent2" accent3="accent3" accent4="accent4" accent5="accent5" accent6="accent6" hlink="hlink" folHlink="folHlink"/>
    </a:extraClrScheme>
    <a:extraClrScheme>
      <a:clrScheme name="ShieldLines Bank 12">
        <a:dk1>
          <a:srgbClr val="000000"/>
        </a:dk1>
        <a:lt1>
          <a:srgbClr val="FFFFFF"/>
        </a:lt1>
        <a:dk2>
          <a:srgbClr val="000000"/>
        </a:dk2>
        <a:lt2>
          <a:srgbClr val="9E9E9E"/>
        </a:lt2>
        <a:accent1>
          <a:srgbClr val="0C2074"/>
        </a:accent1>
        <a:accent2>
          <a:srgbClr val="DE162B"/>
        </a:accent2>
        <a:accent3>
          <a:srgbClr val="FFFFFF"/>
        </a:accent3>
        <a:accent4>
          <a:srgbClr val="000000"/>
        </a:accent4>
        <a:accent5>
          <a:srgbClr val="AAABBC"/>
        </a:accent5>
        <a:accent6>
          <a:srgbClr val="C91326"/>
        </a:accent6>
        <a:hlink>
          <a:srgbClr val="00675B"/>
        </a:hlink>
        <a:folHlink>
          <a:srgbClr val="FFB900"/>
        </a:folHlink>
      </a:clrScheme>
      <a:clrMap bg1="lt1" tx1="dk1" bg2="lt2" tx2="dk2" accent1="accent1" accent2="accent2" accent3="accent3" accent4="accent4" accent5="accent5" accent6="accent6" hlink="hlink" folHlink="folHlink"/>
    </a:extraClrScheme>
    <a:extraClrScheme>
      <a:clrScheme name="ShieldLines Bank 13">
        <a:dk1>
          <a:srgbClr val="000000"/>
        </a:dk1>
        <a:lt1>
          <a:srgbClr val="FFFFFF"/>
        </a:lt1>
        <a:dk2>
          <a:srgbClr val="FFFFFF"/>
        </a:dk2>
        <a:lt2>
          <a:srgbClr val="000000"/>
        </a:lt2>
        <a:accent1>
          <a:srgbClr val="0C2074"/>
        </a:accent1>
        <a:accent2>
          <a:srgbClr val="DE162B"/>
        </a:accent2>
        <a:accent3>
          <a:srgbClr val="FFFFFF"/>
        </a:accent3>
        <a:accent4>
          <a:srgbClr val="000000"/>
        </a:accent4>
        <a:accent5>
          <a:srgbClr val="AAABBC"/>
        </a:accent5>
        <a:accent6>
          <a:srgbClr val="C91326"/>
        </a:accent6>
        <a:hlink>
          <a:srgbClr val="E7D19A"/>
        </a:hlink>
        <a:folHlink>
          <a:srgbClr val="A1A1A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ISS">
      <a:dk1>
        <a:sysClr val="windowText" lastClr="000000"/>
      </a:dk1>
      <a:lt1>
        <a:sysClr val="window" lastClr="FFFFFF"/>
      </a:lt1>
      <a:dk2>
        <a:srgbClr val="1F497D"/>
      </a:dk2>
      <a:lt2>
        <a:srgbClr val="EEECE1"/>
      </a:lt2>
      <a:accent1>
        <a:srgbClr val="0C2074"/>
      </a:accent1>
      <a:accent2>
        <a:srgbClr val="2B85BB"/>
      </a:accent2>
      <a:accent3>
        <a:srgbClr val="717171"/>
      </a:accent3>
      <a:accent4>
        <a:srgbClr val="CC0000"/>
      </a:accent4>
      <a:accent5>
        <a:srgbClr val="FFCC00"/>
      </a:accent5>
      <a:accent6>
        <a:srgbClr val="33993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54133</TotalTime>
  <Words>1698</Words>
  <Application>Microsoft Office PowerPoint</Application>
  <PresentationFormat>On-screen Show (4:3)</PresentationFormat>
  <Paragraphs>235</Paragraphs>
  <Slides>36</Slides>
  <Notes>4</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36</vt:i4>
      </vt:variant>
    </vt:vector>
  </HeadingPairs>
  <TitlesOfParts>
    <vt:vector size="43" baseType="lpstr">
      <vt:lpstr>Arial</vt:lpstr>
      <vt:lpstr>Arial Black</vt:lpstr>
      <vt:lpstr>Calibri</vt:lpstr>
      <vt:lpstr>Wingdings</vt:lpstr>
      <vt:lpstr>JvG Las Vegas 2012</vt:lpstr>
      <vt:lpstr>Custom Design</vt:lpstr>
      <vt:lpstr>1_Custom Design</vt:lpstr>
      <vt:lpstr>PowerPoint Presentation</vt:lpstr>
      <vt:lpstr>Project Outline</vt:lpstr>
      <vt:lpstr>Research Questions </vt:lpstr>
      <vt:lpstr>PowerPoint Presentation</vt:lpstr>
      <vt:lpstr>PowerPoint Presentation</vt:lpstr>
      <vt:lpstr>Research Questions </vt:lpstr>
      <vt:lpstr>Global Internet Usage by Country - Heatmap</vt:lpstr>
      <vt:lpstr>Internet Access - Gender</vt:lpstr>
      <vt:lpstr>Internet Access - Gender Gaps</vt:lpstr>
      <vt:lpstr>Internet Access – Education Level</vt:lpstr>
      <vt:lpstr>Internet Access – Correlation Heatmap</vt:lpstr>
      <vt:lpstr>Internet Access – Urban Population &amp; Literacy</vt:lpstr>
      <vt:lpstr>Internet Access – Gross National Income</vt:lpstr>
      <vt:lpstr>Internet Access – Poverty Level</vt:lpstr>
      <vt:lpstr>Ordinary Least Squares/ Multilinear Regression Analysis</vt:lpstr>
      <vt:lpstr>PowerPoint Presentation</vt:lpstr>
      <vt:lpstr>Research Questions </vt:lpstr>
      <vt:lpstr>Broadband v. Mobile – Change Over Time  </vt:lpstr>
      <vt:lpstr>Broadband v. Mobile– Change Over Time Correlation Check</vt:lpstr>
      <vt:lpstr>Broadband v. Mobile – Regional Heatmap  </vt:lpstr>
      <vt:lpstr>Broadband v. Mobile – Change Over Time Correlation Check</vt:lpstr>
      <vt:lpstr>Broadband v. Mobile – Heatmap</vt:lpstr>
      <vt:lpstr>Broadband v. Mobile – Top 10 Countries</vt:lpstr>
      <vt:lpstr>Broadband v. Mobile – Coverage</vt:lpstr>
      <vt:lpstr>Broadband v. Mobile – Cost Comparison</vt:lpstr>
      <vt:lpstr>PowerPoint Presentation</vt:lpstr>
      <vt:lpstr>Research Questions </vt:lpstr>
      <vt:lpstr>PowerPoint Presentation</vt:lpstr>
      <vt:lpstr>Internet Censorship - Heatmap</vt:lpstr>
      <vt:lpstr>Internet Censorship – Score and Population</vt:lpstr>
      <vt:lpstr>Internet Censorship – Mean and Median </vt:lpstr>
      <vt:lpstr>PowerPoint Presentation</vt:lpstr>
      <vt:lpstr>Conclusions</vt:lpstr>
      <vt:lpstr>PowerPoint Presentation</vt:lpstr>
      <vt:lpstr>Timeline</vt:lpstr>
      <vt:lpstr>Data Sources</vt:lpstr>
    </vt:vector>
  </TitlesOfParts>
  <Company>US Bancorp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tatiana.bryan@usbank.com</dc:creator>
  <cp:lastModifiedBy>Tia Scott</cp:lastModifiedBy>
  <cp:revision>982</cp:revision>
  <cp:lastPrinted>2014-01-16T14:57:44Z</cp:lastPrinted>
  <dcterms:created xsi:type="dcterms:W3CDTF">2012-06-01T14:20:39Z</dcterms:created>
  <dcterms:modified xsi:type="dcterms:W3CDTF">2023-11-20T17:55:08Z</dcterms:modified>
</cp:coreProperties>
</file>